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92" r:id="rId3"/>
    <p:sldId id="339" r:id="rId4"/>
    <p:sldId id="263" r:id="rId5"/>
    <p:sldId id="264" r:id="rId6"/>
    <p:sldId id="267" r:id="rId7"/>
    <p:sldId id="258" r:id="rId8"/>
    <p:sldId id="268" r:id="rId9"/>
    <p:sldId id="348" r:id="rId10"/>
    <p:sldId id="259" r:id="rId11"/>
    <p:sldId id="260" r:id="rId12"/>
    <p:sldId id="269" r:id="rId13"/>
    <p:sldId id="270" r:id="rId14"/>
    <p:sldId id="285" r:id="rId15"/>
    <p:sldId id="275" r:id="rId16"/>
    <p:sldId id="271" r:id="rId17"/>
    <p:sldId id="272" r:id="rId18"/>
    <p:sldId id="273" r:id="rId19"/>
    <p:sldId id="274" r:id="rId20"/>
    <p:sldId id="286" r:id="rId21"/>
    <p:sldId id="360" r:id="rId22"/>
    <p:sldId id="287" r:id="rId23"/>
    <p:sldId id="290" r:id="rId24"/>
    <p:sldId id="283" r:id="rId25"/>
    <p:sldId id="288" r:id="rId26"/>
    <p:sldId id="289" r:id="rId27"/>
    <p:sldId id="324" r:id="rId28"/>
    <p:sldId id="291" r:id="rId29"/>
    <p:sldId id="325" r:id="rId30"/>
    <p:sldId id="322" r:id="rId31"/>
    <p:sldId id="326" r:id="rId32"/>
    <p:sldId id="327" r:id="rId33"/>
    <p:sldId id="328" r:id="rId34"/>
    <p:sldId id="329" r:id="rId35"/>
    <p:sldId id="317" r:id="rId36"/>
    <p:sldId id="331" r:id="rId37"/>
    <p:sldId id="332" r:id="rId38"/>
    <p:sldId id="333" r:id="rId39"/>
    <p:sldId id="334" r:id="rId40"/>
    <p:sldId id="335" r:id="rId41"/>
    <p:sldId id="336" r:id="rId42"/>
    <p:sldId id="318" r:id="rId43"/>
    <p:sldId id="321" r:id="rId44"/>
    <p:sldId id="295" r:id="rId45"/>
    <p:sldId id="296" r:id="rId46"/>
    <p:sldId id="297" r:id="rId47"/>
    <p:sldId id="298" r:id="rId48"/>
    <p:sldId id="299" r:id="rId49"/>
    <p:sldId id="300" r:id="rId50"/>
    <p:sldId id="301" r:id="rId51"/>
    <p:sldId id="302" r:id="rId52"/>
    <p:sldId id="303" r:id="rId53"/>
    <p:sldId id="349" r:id="rId54"/>
    <p:sldId id="359" r:id="rId55"/>
    <p:sldId id="358" r:id="rId56"/>
    <p:sldId id="308" r:id="rId57"/>
    <p:sldId id="353" r:id="rId58"/>
    <p:sldId id="352" r:id="rId59"/>
    <p:sldId id="309" r:id="rId60"/>
    <p:sldId id="351" r:id="rId61"/>
    <p:sldId id="266" r:id="rId62"/>
    <p:sldId id="293" r:id="rId63"/>
    <p:sldId id="294" r:id="rId64"/>
    <p:sldId id="281" r:id="rId65"/>
    <p:sldId id="337" r:id="rId66"/>
    <p:sldId id="338" r:id="rId67"/>
    <p:sldId id="279" r:id="rId68"/>
    <p:sldId id="340" r:id="rId69"/>
    <p:sldId id="342" r:id="rId70"/>
    <p:sldId id="341" r:id="rId71"/>
    <p:sldId id="343" r:id="rId72"/>
    <p:sldId id="344" r:id="rId73"/>
    <p:sldId id="345" r:id="rId74"/>
    <p:sldId id="346" r:id="rId75"/>
    <p:sldId id="307" r:id="rId76"/>
    <p:sldId id="277" r:id="rId77"/>
    <p:sldId id="319" r:id="rId78"/>
    <p:sldId id="320" r:id="rId79"/>
    <p:sldId id="347" r:id="rId80"/>
    <p:sldId id="310" r:id="rId81"/>
    <p:sldId id="313" r:id="rId82"/>
    <p:sldId id="355" r:id="rId83"/>
    <p:sldId id="354" r:id="rId84"/>
    <p:sldId id="356" r:id="rId85"/>
    <p:sldId id="357" r:id="rId86"/>
    <p:sldId id="280" r:id="rId87"/>
    <p:sldId id="312" r:id="rId88"/>
    <p:sldId id="311" r:id="rId89"/>
    <p:sldId id="284" r:id="rId90"/>
    <p:sldId id="315" r:id="rId91"/>
    <p:sldId id="304" r:id="rId92"/>
    <p:sldId id="350" r:id="rId93"/>
    <p:sldId id="314" r:id="rId9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F"/>
    <a:srgbClr val="0081CB"/>
    <a:srgbClr val="151F25"/>
    <a:srgbClr val="353632"/>
    <a:srgbClr val="121415"/>
    <a:srgbClr val="040404"/>
    <a:srgbClr val="1D1D1F"/>
    <a:srgbClr val="000000"/>
    <a:srgbClr val="242328"/>
    <a:srgbClr val="00B5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2D6D95-8451-567B-3DDF-CBF2AA63D664}" v="2" dt="2023-02-01T12:52:36.286"/>
    <p1510:client id="{95320811-E6E5-04A3-B5E9-96F7E06C3840}" v="2" dt="2023-01-18T08:02:29.765"/>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295" autoAdjust="0"/>
    <p:restoredTop sz="94660"/>
  </p:normalViewPr>
  <p:slideViewPr>
    <p:cSldViewPr snapToGrid="0">
      <p:cViewPr varScale="1">
        <p:scale>
          <a:sx n="107" d="100"/>
          <a:sy n="107" d="100"/>
        </p:scale>
        <p:origin x="13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תמש אורח" userId="S::urn:spo:anon#6d82076d5f32c682acc05385573fa4965c1383f32ae31aaceb64b3eea4aca828::" providerId="AD" clId="Web-{95320811-E6E5-04A3-B5E9-96F7E06C3840}"/>
    <pc:docChg chg="modSld">
      <pc:chgData name="משתמש אורח" userId="S::urn:spo:anon#6d82076d5f32c682acc05385573fa4965c1383f32ae31aaceb64b3eea4aca828::" providerId="AD" clId="Web-{95320811-E6E5-04A3-B5E9-96F7E06C3840}" dt="2023-01-18T08:02:28" v="0" actId="20577"/>
      <pc:docMkLst>
        <pc:docMk/>
      </pc:docMkLst>
      <pc:sldChg chg="modSp">
        <pc:chgData name="משתמש אורח" userId="S::urn:spo:anon#6d82076d5f32c682acc05385573fa4965c1383f32ae31aaceb64b3eea4aca828::" providerId="AD" clId="Web-{95320811-E6E5-04A3-B5E9-96F7E06C3840}" dt="2023-01-18T08:02:28" v="0" actId="20577"/>
        <pc:sldMkLst>
          <pc:docMk/>
          <pc:sldMk cId="193473248" sldId="289"/>
        </pc:sldMkLst>
        <pc:spChg chg="mod">
          <ac:chgData name="משתמש אורח" userId="S::urn:spo:anon#6d82076d5f32c682acc05385573fa4965c1383f32ae31aaceb64b3eea4aca828::" providerId="AD" clId="Web-{95320811-E6E5-04A3-B5E9-96F7E06C3840}" dt="2023-01-18T08:02:28" v="0" actId="20577"/>
          <ac:spMkLst>
            <pc:docMk/>
            <pc:sldMk cId="193473248" sldId="289"/>
            <ac:spMk id="3" creationId="{4FD52ABB-482C-765A-350D-BD875D65D9F0}"/>
          </ac:spMkLst>
        </pc:spChg>
      </pc:sldChg>
    </pc:docChg>
  </pc:docChgLst>
  <pc:docChgLst>
    <pc:chgData name="משתמש אורח" userId="S::urn:spo:anon#6d82076d5f32c682acc05385573fa4965c1383f32ae31aaceb64b3eea4aca828::" providerId="AD" clId="Web-{522D6D95-8451-567B-3DDF-CBF2AA63D664}"/>
    <pc:docChg chg="modSld">
      <pc:chgData name="משתמש אורח" userId="S::urn:spo:anon#6d82076d5f32c682acc05385573fa4965c1383f32ae31aaceb64b3eea4aca828::" providerId="AD" clId="Web-{522D6D95-8451-567B-3DDF-CBF2AA63D664}" dt="2023-02-01T12:52:34.770" v="0" actId="20577"/>
      <pc:docMkLst>
        <pc:docMk/>
      </pc:docMkLst>
      <pc:sldChg chg="modSp">
        <pc:chgData name="משתמש אורח" userId="S::urn:spo:anon#6d82076d5f32c682acc05385573fa4965c1383f32ae31aaceb64b3eea4aca828::" providerId="AD" clId="Web-{522D6D95-8451-567B-3DDF-CBF2AA63D664}" dt="2023-02-01T12:52:34.770" v="0" actId="20577"/>
        <pc:sldMkLst>
          <pc:docMk/>
          <pc:sldMk cId="2721279164" sldId="340"/>
        </pc:sldMkLst>
        <pc:spChg chg="mod">
          <ac:chgData name="משתמש אורח" userId="S::urn:spo:anon#6d82076d5f32c682acc05385573fa4965c1383f32ae31aaceb64b3eea4aca828::" providerId="AD" clId="Web-{522D6D95-8451-567B-3DDF-CBF2AA63D664}" dt="2023-02-01T12:52:34.770" v="0" actId="20577"/>
          <ac:spMkLst>
            <pc:docMk/>
            <pc:sldMk cId="2721279164" sldId="340"/>
            <ac:spMk id="3" creationId="{4FD52ABB-482C-765A-350D-BD875D65D9F0}"/>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slide" Target="../slides/slide76.xml"/><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3.png"/><Relationship Id="rId11" Type="http://schemas.openxmlformats.org/officeDocument/2006/relationships/slide" Target="../slides/slide89.xml"/><Relationship Id="rId5" Type="http://schemas.openxmlformats.org/officeDocument/2006/relationships/slide" Target="../slides/slide59.xml"/><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340604-55E1-4A98-9A7B-0E9A17C553A9}" type="doc">
      <dgm:prSet loTypeId="urn:microsoft.com/office/officeart/2005/8/layout/vList2" loCatId="list" qsTypeId="urn:microsoft.com/office/officeart/2005/8/quickstyle/3d1" qsCatId="3D" csTypeId="urn:microsoft.com/office/officeart/2005/8/colors/accent0_3" csCatId="mainScheme" phldr="1"/>
      <dgm:spPr/>
      <dgm:t>
        <a:bodyPr/>
        <a:lstStyle/>
        <a:p>
          <a:pPr rtl="1"/>
          <a:endParaRPr lang="he-IL"/>
        </a:p>
      </dgm:t>
    </dgm:pt>
    <dgm:pt modelId="{1045BB47-5B4B-4E99-9D75-E4795C8CCCB4}">
      <dgm:prSet phldrT="[טקסט]"/>
      <dgm:spPr>
        <a:gradFill rotWithShape="0">
          <a:gsLst>
            <a:gs pos="0">
              <a:srgbClr val="151F25"/>
            </a:gs>
            <a:gs pos="100000">
              <a:srgbClr val="121415"/>
            </a:gs>
          </a:gsLst>
        </a:gradFill>
      </dgm:spPr>
      <dgm:t>
        <a:bodyPr/>
        <a:lstStyle/>
        <a:p>
          <a:pPr rtl="1"/>
          <a:r>
            <a:rPr lang="en-US" dirty="0"/>
            <a:t>Browsers compatibility</a:t>
          </a:r>
          <a:endParaRPr lang="he-IL" dirty="0"/>
        </a:p>
      </dgm:t>
    </dgm:pt>
    <dgm:pt modelId="{B48C09D4-0372-447C-839E-88800F3D3CC1}" type="parTrans" cxnId="{BD46D7D6-FE92-4E91-A3F8-7D1D8E372E81}">
      <dgm:prSet/>
      <dgm:spPr/>
      <dgm:t>
        <a:bodyPr/>
        <a:lstStyle/>
        <a:p>
          <a:pPr rtl="1"/>
          <a:endParaRPr lang="he-IL"/>
        </a:p>
      </dgm:t>
    </dgm:pt>
    <dgm:pt modelId="{D0122CCC-BE8B-498B-8362-F80D8DBD289E}" type="sibTrans" cxnId="{BD46D7D6-FE92-4E91-A3F8-7D1D8E372E81}">
      <dgm:prSet/>
      <dgm:spPr/>
      <dgm:t>
        <a:bodyPr/>
        <a:lstStyle/>
        <a:p>
          <a:pPr rtl="1"/>
          <a:endParaRPr lang="he-IL"/>
        </a:p>
      </dgm:t>
    </dgm:pt>
    <dgm:pt modelId="{EB880559-0533-44D0-B8DC-76002CD7F288}">
      <dgm:prSet phldrT="[טקסט]"/>
      <dgm:spPr>
        <a:gradFill rotWithShape="0">
          <a:gsLst>
            <a:gs pos="0">
              <a:srgbClr val="151F25"/>
            </a:gs>
            <a:gs pos="100000">
              <a:srgbClr val="121415"/>
            </a:gs>
          </a:gsLst>
        </a:gradFill>
      </dgm:spPr>
      <dgm:t>
        <a:bodyPr/>
        <a:lstStyle/>
        <a:p>
          <a:pPr rtl="1"/>
          <a:r>
            <a:rPr lang="en-US" dirty="0"/>
            <a:t>Responsive grid system</a:t>
          </a:r>
          <a:endParaRPr lang="he-IL" dirty="0"/>
        </a:p>
      </dgm:t>
    </dgm:pt>
    <dgm:pt modelId="{A4D76837-25A0-4C8D-8B8D-215CA71E615A}" type="parTrans" cxnId="{9DE55638-4143-45BA-A53F-B52CA9D60865}">
      <dgm:prSet/>
      <dgm:spPr/>
      <dgm:t>
        <a:bodyPr/>
        <a:lstStyle/>
        <a:p>
          <a:pPr rtl="1"/>
          <a:endParaRPr lang="he-IL"/>
        </a:p>
      </dgm:t>
    </dgm:pt>
    <dgm:pt modelId="{DA0FBABE-8C98-4C4B-8694-4E943B0B1E38}" type="sibTrans" cxnId="{9DE55638-4143-45BA-A53F-B52CA9D60865}">
      <dgm:prSet/>
      <dgm:spPr/>
      <dgm:t>
        <a:bodyPr/>
        <a:lstStyle/>
        <a:p>
          <a:pPr rtl="1"/>
          <a:endParaRPr lang="he-IL"/>
        </a:p>
      </dgm:t>
    </dgm:pt>
    <dgm:pt modelId="{8548132D-0C02-40D9-9167-870E3F6133C3}">
      <dgm:prSet phldrT="[טקסט]"/>
      <dgm:spPr>
        <a:gradFill rotWithShape="0">
          <a:gsLst>
            <a:gs pos="0">
              <a:srgbClr val="151F25"/>
            </a:gs>
            <a:gs pos="100000">
              <a:srgbClr val="121415"/>
            </a:gs>
          </a:gsLst>
        </a:gradFill>
      </dgm:spPr>
      <dgm:t>
        <a:bodyPr/>
        <a:lstStyle/>
        <a:p>
          <a:pPr rtl="1"/>
          <a:r>
            <a:rPr lang="en-US" dirty="0"/>
            <a:t>Wide customization options</a:t>
          </a:r>
          <a:endParaRPr lang="he-IL" dirty="0"/>
        </a:p>
      </dgm:t>
    </dgm:pt>
    <dgm:pt modelId="{8969235B-4EA8-40BF-930D-BDD9CCBF0700}" type="parTrans" cxnId="{8B36701D-98F5-464A-BC1C-29E162959E8F}">
      <dgm:prSet/>
      <dgm:spPr/>
      <dgm:t>
        <a:bodyPr/>
        <a:lstStyle/>
        <a:p>
          <a:pPr rtl="1"/>
          <a:endParaRPr lang="he-IL"/>
        </a:p>
      </dgm:t>
    </dgm:pt>
    <dgm:pt modelId="{2E99D221-6B96-4841-AFAA-225A7DEB33A1}" type="sibTrans" cxnId="{8B36701D-98F5-464A-BC1C-29E162959E8F}">
      <dgm:prSet/>
      <dgm:spPr/>
      <dgm:t>
        <a:bodyPr/>
        <a:lstStyle/>
        <a:p>
          <a:pPr rtl="1"/>
          <a:endParaRPr lang="he-IL"/>
        </a:p>
      </dgm:t>
    </dgm:pt>
    <dgm:pt modelId="{100E1A23-10DE-4191-8CAA-807324AAD966}">
      <dgm:prSet phldrT="[טקסט]"/>
      <dgm:spPr>
        <a:gradFill rotWithShape="0">
          <a:gsLst>
            <a:gs pos="0">
              <a:srgbClr val="151F25"/>
            </a:gs>
            <a:gs pos="100000">
              <a:srgbClr val="121415"/>
            </a:gs>
          </a:gsLst>
        </a:gradFill>
      </dgm:spPr>
      <dgm:t>
        <a:bodyPr/>
        <a:lstStyle/>
        <a:p>
          <a:pPr rtl="1"/>
          <a:r>
            <a:rPr lang="en-US" dirty="0"/>
            <a:t>Focus on aesthetically pleasing website</a:t>
          </a:r>
          <a:endParaRPr lang="he-IL" dirty="0"/>
        </a:p>
      </dgm:t>
    </dgm:pt>
    <dgm:pt modelId="{BF522E96-6A41-4D01-BB9D-633F080FBCEA}" type="parTrans" cxnId="{5AAECB59-7E83-4849-8C1A-D870827B9CB1}">
      <dgm:prSet/>
      <dgm:spPr/>
      <dgm:t>
        <a:bodyPr/>
        <a:lstStyle/>
        <a:p>
          <a:pPr rtl="1"/>
          <a:endParaRPr lang="he-IL"/>
        </a:p>
      </dgm:t>
    </dgm:pt>
    <dgm:pt modelId="{55DE891E-B113-4699-8044-E49D9E9421AD}" type="sibTrans" cxnId="{5AAECB59-7E83-4849-8C1A-D870827B9CB1}">
      <dgm:prSet/>
      <dgm:spPr/>
      <dgm:t>
        <a:bodyPr/>
        <a:lstStyle/>
        <a:p>
          <a:pPr rtl="1"/>
          <a:endParaRPr lang="he-IL"/>
        </a:p>
      </dgm:t>
    </dgm:pt>
    <dgm:pt modelId="{9220DB56-F882-4BCF-AEF4-6662C0B2618D}">
      <dgm:prSet phldrT="[טקסט]"/>
      <dgm:spPr>
        <a:gradFill rotWithShape="0">
          <a:gsLst>
            <a:gs pos="0">
              <a:srgbClr val="151F25"/>
            </a:gs>
            <a:gs pos="100000">
              <a:srgbClr val="121415"/>
            </a:gs>
          </a:gsLst>
        </a:gradFill>
      </dgm:spPr>
      <dgm:t>
        <a:bodyPr/>
        <a:lstStyle/>
        <a:p>
          <a:pPr rtl="1"/>
          <a:r>
            <a:rPr lang="en-US" dirty="0"/>
            <a:t>React based components</a:t>
          </a:r>
          <a:endParaRPr lang="he-IL" dirty="0"/>
        </a:p>
      </dgm:t>
    </dgm:pt>
    <dgm:pt modelId="{C1ECF73F-75CB-423B-B066-19B7FDFCBA04}" type="parTrans" cxnId="{1341C514-03DF-4DA1-B8CB-6297EA566250}">
      <dgm:prSet/>
      <dgm:spPr/>
      <dgm:t>
        <a:bodyPr/>
        <a:lstStyle/>
        <a:p>
          <a:pPr rtl="1"/>
          <a:endParaRPr lang="he-IL"/>
        </a:p>
      </dgm:t>
    </dgm:pt>
    <dgm:pt modelId="{378BBA0D-64CC-42ED-9DF5-10B91D9BED9A}" type="sibTrans" cxnId="{1341C514-03DF-4DA1-B8CB-6297EA566250}">
      <dgm:prSet/>
      <dgm:spPr/>
      <dgm:t>
        <a:bodyPr/>
        <a:lstStyle/>
        <a:p>
          <a:pPr rtl="1"/>
          <a:endParaRPr lang="he-IL"/>
        </a:p>
      </dgm:t>
    </dgm:pt>
    <dgm:pt modelId="{338CFD78-E555-4CEE-9F38-D46BD798BB78}">
      <dgm:prSet phldrT="[טקסט]"/>
      <dgm:spPr>
        <a:gradFill rotWithShape="0">
          <a:gsLst>
            <a:gs pos="0">
              <a:srgbClr val="151F25"/>
            </a:gs>
            <a:gs pos="100000">
              <a:srgbClr val="121415"/>
            </a:gs>
          </a:gsLst>
        </a:gradFill>
      </dgm:spPr>
      <dgm:t>
        <a:bodyPr/>
        <a:lstStyle/>
        <a:p>
          <a:pPr rtl="1"/>
          <a:r>
            <a:rPr lang="en-US" dirty="0"/>
            <a:t>Comprehensible documentation</a:t>
          </a:r>
          <a:endParaRPr lang="he-IL" dirty="0"/>
        </a:p>
      </dgm:t>
    </dgm:pt>
    <dgm:pt modelId="{194DC548-9B0B-4462-BA06-FED9DA55BFB4}" type="parTrans" cxnId="{334D7830-275D-4FC2-A7B1-EA2F57E9737D}">
      <dgm:prSet/>
      <dgm:spPr/>
      <dgm:t>
        <a:bodyPr/>
        <a:lstStyle/>
        <a:p>
          <a:pPr rtl="1"/>
          <a:endParaRPr lang="he-IL"/>
        </a:p>
      </dgm:t>
    </dgm:pt>
    <dgm:pt modelId="{64CB5F34-6299-43E4-853B-D2317B807104}" type="sibTrans" cxnId="{334D7830-275D-4FC2-A7B1-EA2F57E9737D}">
      <dgm:prSet/>
      <dgm:spPr/>
      <dgm:t>
        <a:bodyPr/>
        <a:lstStyle/>
        <a:p>
          <a:pPr rtl="1"/>
          <a:endParaRPr lang="he-IL"/>
        </a:p>
      </dgm:t>
    </dgm:pt>
    <dgm:pt modelId="{9F817249-D538-4CC9-BB59-9E3CFEAEA825}" type="pres">
      <dgm:prSet presAssocID="{46340604-55E1-4A98-9A7B-0E9A17C553A9}" presName="linear" presStyleCnt="0">
        <dgm:presLayoutVars>
          <dgm:animLvl val="lvl"/>
          <dgm:resizeHandles val="exact"/>
        </dgm:presLayoutVars>
      </dgm:prSet>
      <dgm:spPr/>
    </dgm:pt>
    <dgm:pt modelId="{78D84072-9A63-417E-A08A-50D61D55EE71}" type="pres">
      <dgm:prSet presAssocID="{1045BB47-5B4B-4E99-9D75-E4795C8CCCB4}" presName="parentText" presStyleLbl="node1" presStyleIdx="0" presStyleCnt="6">
        <dgm:presLayoutVars>
          <dgm:chMax val="0"/>
          <dgm:bulletEnabled val="1"/>
        </dgm:presLayoutVars>
      </dgm:prSet>
      <dgm:spPr/>
    </dgm:pt>
    <dgm:pt modelId="{A07AA7FF-908B-4BA2-89E6-508854BFB550}" type="pres">
      <dgm:prSet presAssocID="{D0122CCC-BE8B-498B-8362-F80D8DBD289E}" presName="spacer" presStyleCnt="0"/>
      <dgm:spPr/>
    </dgm:pt>
    <dgm:pt modelId="{0B1BC03B-021C-4A10-9BA9-1247A715DE44}" type="pres">
      <dgm:prSet presAssocID="{EB880559-0533-44D0-B8DC-76002CD7F288}" presName="parentText" presStyleLbl="node1" presStyleIdx="1" presStyleCnt="6">
        <dgm:presLayoutVars>
          <dgm:chMax val="0"/>
          <dgm:bulletEnabled val="1"/>
        </dgm:presLayoutVars>
      </dgm:prSet>
      <dgm:spPr/>
    </dgm:pt>
    <dgm:pt modelId="{61D1A21F-1E10-473F-BCD3-A4D6ADBFDEDC}" type="pres">
      <dgm:prSet presAssocID="{DA0FBABE-8C98-4C4B-8694-4E943B0B1E38}" presName="spacer" presStyleCnt="0"/>
      <dgm:spPr/>
    </dgm:pt>
    <dgm:pt modelId="{42F4D555-913B-4C38-A7DE-69DDECF45D96}" type="pres">
      <dgm:prSet presAssocID="{8548132D-0C02-40D9-9167-870E3F6133C3}" presName="parentText" presStyleLbl="node1" presStyleIdx="2" presStyleCnt="6">
        <dgm:presLayoutVars>
          <dgm:chMax val="0"/>
          <dgm:bulletEnabled val="1"/>
        </dgm:presLayoutVars>
      </dgm:prSet>
      <dgm:spPr/>
    </dgm:pt>
    <dgm:pt modelId="{2297289F-E1F2-414A-9255-19D50FEAC5A4}" type="pres">
      <dgm:prSet presAssocID="{2E99D221-6B96-4841-AFAA-225A7DEB33A1}" presName="spacer" presStyleCnt="0"/>
      <dgm:spPr/>
    </dgm:pt>
    <dgm:pt modelId="{05D7E98C-F8CC-4F53-B56B-C7CADE70F609}" type="pres">
      <dgm:prSet presAssocID="{100E1A23-10DE-4191-8CAA-807324AAD966}" presName="parentText" presStyleLbl="node1" presStyleIdx="3" presStyleCnt="6">
        <dgm:presLayoutVars>
          <dgm:chMax val="0"/>
          <dgm:bulletEnabled val="1"/>
        </dgm:presLayoutVars>
      </dgm:prSet>
      <dgm:spPr/>
    </dgm:pt>
    <dgm:pt modelId="{42729DA4-85ED-42E3-A032-C1091B7E4B64}" type="pres">
      <dgm:prSet presAssocID="{55DE891E-B113-4699-8044-E49D9E9421AD}" presName="spacer" presStyleCnt="0"/>
      <dgm:spPr/>
    </dgm:pt>
    <dgm:pt modelId="{D30B5F60-7A87-47C1-B035-3E0260591DF9}" type="pres">
      <dgm:prSet presAssocID="{9220DB56-F882-4BCF-AEF4-6662C0B2618D}" presName="parentText" presStyleLbl="node1" presStyleIdx="4" presStyleCnt="6">
        <dgm:presLayoutVars>
          <dgm:chMax val="0"/>
          <dgm:bulletEnabled val="1"/>
        </dgm:presLayoutVars>
      </dgm:prSet>
      <dgm:spPr/>
    </dgm:pt>
    <dgm:pt modelId="{5075D8A5-B7C9-4AFD-9C5D-C0A610ECC20A}" type="pres">
      <dgm:prSet presAssocID="{378BBA0D-64CC-42ED-9DF5-10B91D9BED9A}" presName="spacer" presStyleCnt="0"/>
      <dgm:spPr/>
    </dgm:pt>
    <dgm:pt modelId="{55C4B61E-D94B-4834-92A9-CB0E1A8AD7C5}" type="pres">
      <dgm:prSet presAssocID="{338CFD78-E555-4CEE-9F38-D46BD798BB78}" presName="parentText" presStyleLbl="node1" presStyleIdx="5" presStyleCnt="6">
        <dgm:presLayoutVars>
          <dgm:chMax val="0"/>
          <dgm:bulletEnabled val="1"/>
        </dgm:presLayoutVars>
      </dgm:prSet>
      <dgm:spPr/>
    </dgm:pt>
  </dgm:ptLst>
  <dgm:cxnLst>
    <dgm:cxn modelId="{1341C514-03DF-4DA1-B8CB-6297EA566250}" srcId="{46340604-55E1-4A98-9A7B-0E9A17C553A9}" destId="{9220DB56-F882-4BCF-AEF4-6662C0B2618D}" srcOrd="4" destOrd="0" parTransId="{C1ECF73F-75CB-423B-B066-19B7FDFCBA04}" sibTransId="{378BBA0D-64CC-42ED-9DF5-10B91D9BED9A}"/>
    <dgm:cxn modelId="{8B36701D-98F5-464A-BC1C-29E162959E8F}" srcId="{46340604-55E1-4A98-9A7B-0E9A17C553A9}" destId="{8548132D-0C02-40D9-9167-870E3F6133C3}" srcOrd="2" destOrd="0" parTransId="{8969235B-4EA8-40BF-930D-BDD9CCBF0700}" sibTransId="{2E99D221-6B96-4841-AFAA-225A7DEB33A1}"/>
    <dgm:cxn modelId="{334D7830-275D-4FC2-A7B1-EA2F57E9737D}" srcId="{46340604-55E1-4A98-9A7B-0E9A17C553A9}" destId="{338CFD78-E555-4CEE-9F38-D46BD798BB78}" srcOrd="5" destOrd="0" parTransId="{194DC548-9B0B-4462-BA06-FED9DA55BFB4}" sibTransId="{64CB5F34-6299-43E4-853B-D2317B807104}"/>
    <dgm:cxn modelId="{9DE55638-4143-45BA-A53F-B52CA9D60865}" srcId="{46340604-55E1-4A98-9A7B-0E9A17C553A9}" destId="{EB880559-0533-44D0-B8DC-76002CD7F288}" srcOrd="1" destOrd="0" parTransId="{A4D76837-25A0-4C8D-8B8D-215CA71E615A}" sibTransId="{DA0FBABE-8C98-4C4B-8694-4E943B0B1E38}"/>
    <dgm:cxn modelId="{686C4467-F8E2-4D6B-B29A-9E88B83581B2}" type="presOf" srcId="{1045BB47-5B4B-4E99-9D75-E4795C8CCCB4}" destId="{78D84072-9A63-417E-A08A-50D61D55EE71}" srcOrd="0" destOrd="0" presId="urn:microsoft.com/office/officeart/2005/8/layout/vList2"/>
    <dgm:cxn modelId="{3F9DB667-4CA0-4C8E-BEFD-F8719E5AC6E4}" type="presOf" srcId="{338CFD78-E555-4CEE-9F38-D46BD798BB78}" destId="{55C4B61E-D94B-4834-92A9-CB0E1A8AD7C5}" srcOrd="0" destOrd="0" presId="urn:microsoft.com/office/officeart/2005/8/layout/vList2"/>
    <dgm:cxn modelId="{5AAECB59-7E83-4849-8C1A-D870827B9CB1}" srcId="{46340604-55E1-4A98-9A7B-0E9A17C553A9}" destId="{100E1A23-10DE-4191-8CAA-807324AAD966}" srcOrd="3" destOrd="0" parTransId="{BF522E96-6A41-4D01-BB9D-633F080FBCEA}" sibTransId="{55DE891E-B113-4699-8044-E49D9E9421AD}"/>
    <dgm:cxn modelId="{6DDE21BB-3EE6-4B1C-883D-046A2C4990BA}" type="presOf" srcId="{46340604-55E1-4A98-9A7B-0E9A17C553A9}" destId="{9F817249-D538-4CC9-BB59-9E3CFEAEA825}" srcOrd="0" destOrd="0" presId="urn:microsoft.com/office/officeart/2005/8/layout/vList2"/>
    <dgm:cxn modelId="{BD46D7D6-FE92-4E91-A3F8-7D1D8E372E81}" srcId="{46340604-55E1-4A98-9A7B-0E9A17C553A9}" destId="{1045BB47-5B4B-4E99-9D75-E4795C8CCCB4}" srcOrd="0" destOrd="0" parTransId="{B48C09D4-0372-447C-839E-88800F3D3CC1}" sibTransId="{D0122CCC-BE8B-498B-8362-F80D8DBD289E}"/>
    <dgm:cxn modelId="{EE2BA2E1-EC29-4741-BABD-C39194DCBC16}" type="presOf" srcId="{EB880559-0533-44D0-B8DC-76002CD7F288}" destId="{0B1BC03B-021C-4A10-9BA9-1247A715DE44}" srcOrd="0" destOrd="0" presId="urn:microsoft.com/office/officeart/2005/8/layout/vList2"/>
    <dgm:cxn modelId="{6FA349F7-4536-48FB-B70C-BB1E6EBA9DDA}" type="presOf" srcId="{9220DB56-F882-4BCF-AEF4-6662C0B2618D}" destId="{D30B5F60-7A87-47C1-B035-3E0260591DF9}" srcOrd="0" destOrd="0" presId="urn:microsoft.com/office/officeart/2005/8/layout/vList2"/>
    <dgm:cxn modelId="{96DEB2F7-D44C-4328-8A0E-E573585723C3}" type="presOf" srcId="{8548132D-0C02-40D9-9167-870E3F6133C3}" destId="{42F4D555-913B-4C38-A7DE-69DDECF45D96}" srcOrd="0" destOrd="0" presId="urn:microsoft.com/office/officeart/2005/8/layout/vList2"/>
    <dgm:cxn modelId="{3FD5EAFD-A29E-40CD-A7AC-39676410CD7C}" type="presOf" srcId="{100E1A23-10DE-4191-8CAA-807324AAD966}" destId="{05D7E98C-F8CC-4F53-B56B-C7CADE70F609}" srcOrd="0" destOrd="0" presId="urn:microsoft.com/office/officeart/2005/8/layout/vList2"/>
    <dgm:cxn modelId="{09280E66-2A93-4DE3-B20A-8392E353C727}" type="presParOf" srcId="{9F817249-D538-4CC9-BB59-9E3CFEAEA825}" destId="{78D84072-9A63-417E-A08A-50D61D55EE71}" srcOrd="0" destOrd="0" presId="urn:microsoft.com/office/officeart/2005/8/layout/vList2"/>
    <dgm:cxn modelId="{E9083647-8D4C-4AFF-A48D-2DF4C8140304}" type="presParOf" srcId="{9F817249-D538-4CC9-BB59-9E3CFEAEA825}" destId="{A07AA7FF-908B-4BA2-89E6-508854BFB550}" srcOrd="1" destOrd="0" presId="urn:microsoft.com/office/officeart/2005/8/layout/vList2"/>
    <dgm:cxn modelId="{E68332EB-6A23-4235-B830-A61D9BE33F64}" type="presParOf" srcId="{9F817249-D538-4CC9-BB59-9E3CFEAEA825}" destId="{0B1BC03B-021C-4A10-9BA9-1247A715DE44}" srcOrd="2" destOrd="0" presId="urn:microsoft.com/office/officeart/2005/8/layout/vList2"/>
    <dgm:cxn modelId="{E69A04C5-AB91-4F90-A50A-17013FE037E4}" type="presParOf" srcId="{9F817249-D538-4CC9-BB59-9E3CFEAEA825}" destId="{61D1A21F-1E10-473F-BCD3-A4D6ADBFDEDC}" srcOrd="3" destOrd="0" presId="urn:microsoft.com/office/officeart/2005/8/layout/vList2"/>
    <dgm:cxn modelId="{83ADE810-5759-466D-929E-ED8562015498}" type="presParOf" srcId="{9F817249-D538-4CC9-BB59-9E3CFEAEA825}" destId="{42F4D555-913B-4C38-A7DE-69DDECF45D96}" srcOrd="4" destOrd="0" presId="urn:microsoft.com/office/officeart/2005/8/layout/vList2"/>
    <dgm:cxn modelId="{D748E197-44A1-4EEA-9E1A-E5CF9C761634}" type="presParOf" srcId="{9F817249-D538-4CC9-BB59-9E3CFEAEA825}" destId="{2297289F-E1F2-414A-9255-19D50FEAC5A4}" srcOrd="5" destOrd="0" presId="urn:microsoft.com/office/officeart/2005/8/layout/vList2"/>
    <dgm:cxn modelId="{DC818AF1-4E92-4AB7-BA70-260269E6CB68}" type="presParOf" srcId="{9F817249-D538-4CC9-BB59-9E3CFEAEA825}" destId="{05D7E98C-F8CC-4F53-B56B-C7CADE70F609}" srcOrd="6" destOrd="0" presId="urn:microsoft.com/office/officeart/2005/8/layout/vList2"/>
    <dgm:cxn modelId="{EA24071B-0ABF-4387-A25D-4DE376AF500E}" type="presParOf" srcId="{9F817249-D538-4CC9-BB59-9E3CFEAEA825}" destId="{42729DA4-85ED-42E3-A032-C1091B7E4B64}" srcOrd="7" destOrd="0" presId="urn:microsoft.com/office/officeart/2005/8/layout/vList2"/>
    <dgm:cxn modelId="{8F1F485A-18A1-4993-9441-B2D2B0D7986E}" type="presParOf" srcId="{9F817249-D538-4CC9-BB59-9E3CFEAEA825}" destId="{D30B5F60-7A87-47C1-B035-3E0260591DF9}" srcOrd="8" destOrd="0" presId="urn:microsoft.com/office/officeart/2005/8/layout/vList2"/>
    <dgm:cxn modelId="{624A82AE-A028-443D-932D-14EE78CABADF}" type="presParOf" srcId="{9F817249-D538-4CC9-BB59-9E3CFEAEA825}" destId="{5075D8A5-B7C9-4AFD-9C5D-C0A610ECC20A}" srcOrd="9" destOrd="0" presId="urn:microsoft.com/office/officeart/2005/8/layout/vList2"/>
    <dgm:cxn modelId="{A2313399-0245-4174-973E-757FA70FA655}" type="presParOf" srcId="{9F817249-D538-4CC9-BB59-9E3CFEAEA825}" destId="{55C4B61E-D94B-4834-92A9-CB0E1A8AD7C5}"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3A1D5D-CF87-41B3-AD42-84DC153B1D34}" type="doc">
      <dgm:prSet loTypeId="urn:microsoft.com/office/officeart/2008/layout/CaptionedPictures" loCatId="picture" qsTypeId="urn:microsoft.com/office/officeart/2005/8/quickstyle/simple1" qsCatId="simple" csTypeId="urn:microsoft.com/office/officeart/2005/8/colors/accent0_3" csCatId="mainScheme" phldr="1"/>
      <dgm:spPr/>
      <dgm:t>
        <a:bodyPr/>
        <a:lstStyle/>
        <a:p>
          <a:pPr rtl="1"/>
          <a:endParaRPr lang="he-IL"/>
        </a:p>
      </dgm:t>
    </dgm:pt>
    <dgm:pt modelId="{E9A234F0-5245-4634-8F08-80F31E5AFD98}">
      <dgm:prSet phldrT="[טקסט]"/>
      <dgm:spPr>
        <a:effectLst>
          <a:outerShdw blurRad="50800" dist="38100" dir="2700000" algn="tl" rotWithShape="0">
            <a:prstClr val="black">
              <a:alpha val="40000"/>
            </a:prstClr>
          </a:outerShdw>
        </a:effectLst>
      </dgm:spPr>
      <dgm:t>
        <a:bodyPr/>
        <a:lstStyle/>
        <a:p>
          <a:pPr rtl="1"/>
          <a:r>
            <a:rPr lang="en-US" dirty="0">
              <a:solidFill>
                <a:schemeClr val="bg1"/>
              </a:solidFill>
              <a:latin typeface="Calibri Light" panose="020F0302020204030204" pitchFamily="34" charset="0"/>
              <a:cs typeface="Calibri Light" panose="020F0302020204030204" pitchFamily="34" charset="0"/>
            </a:rPr>
            <a:t>Data display &amp; feedback</a:t>
          </a:r>
          <a:endParaRPr lang="he-IL" dirty="0">
            <a:solidFill>
              <a:schemeClr val="bg1"/>
            </a:solidFill>
            <a:latin typeface="Calibri Light" panose="020F0302020204030204" pitchFamily="34" charset="0"/>
            <a:cs typeface="Calibri Light" panose="020F0302020204030204" pitchFamily="34" charset="0"/>
          </a:endParaRPr>
        </a:p>
      </dgm:t>
    </dgm:pt>
    <dgm:pt modelId="{A9DAFE4A-3840-454A-98F3-53ED90AD0290}" type="parTrans" cxnId="{BB08C7EB-2839-4026-877F-7AE1C6AC9AE6}">
      <dgm:prSet/>
      <dgm:spPr/>
      <dgm:t>
        <a:bodyPr/>
        <a:lstStyle/>
        <a:p>
          <a:pPr rtl="1"/>
          <a:endParaRPr lang="he-IL"/>
        </a:p>
      </dgm:t>
    </dgm:pt>
    <dgm:pt modelId="{7C85DF1E-6AB5-4FD6-A79E-33F97A37321B}" type="sibTrans" cxnId="{BB08C7EB-2839-4026-877F-7AE1C6AC9AE6}">
      <dgm:prSet/>
      <dgm:spPr/>
      <dgm:t>
        <a:bodyPr/>
        <a:lstStyle/>
        <a:p>
          <a:pPr rtl="1"/>
          <a:endParaRPr lang="he-IL"/>
        </a:p>
      </dgm:t>
    </dgm:pt>
    <dgm:pt modelId="{8A7090CD-0B7D-4ED4-BA03-695BB29886C1}">
      <dgm:prSet phldrT="[טקסט]"/>
      <dgm:spPr>
        <a:effectLst>
          <a:outerShdw blurRad="50800" dist="38100" dir="2700000" algn="tl" rotWithShape="0">
            <a:prstClr val="black">
              <a:alpha val="40000"/>
            </a:prstClr>
          </a:outerShdw>
        </a:effectLst>
      </dgm:spPr>
      <dgm:t>
        <a:bodyPr/>
        <a:lstStyle/>
        <a:p>
          <a:pPr rtl="1"/>
          <a:r>
            <a:rPr lang="en-US" dirty="0">
              <a:solidFill>
                <a:schemeClr val="bg1"/>
              </a:solidFill>
              <a:latin typeface="Calibri Light" panose="020F0302020204030204" pitchFamily="34" charset="0"/>
              <a:cs typeface="Calibri Light" panose="020F0302020204030204" pitchFamily="34" charset="0"/>
            </a:rPr>
            <a:t>Layout</a:t>
          </a:r>
          <a:endParaRPr lang="he-IL" dirty="0">
            <a:solidFill>
              <a:schemeClr val="bg1"/>
            </a:solidFill>
            <a:latin typeface="Calibri Light" panose="020F0302020204030204" pitchFamily="34" charset="0"/>
            <a:cs typeface="Calibri Light" panose="020F0302020204030204" pitchFamily="34" charset="0"/>
          </a:endParaRPr>
        </a:p>
      </dgm:t>
    </dgm:pt>
    <dgm:pt modelId="{2D520231-2535-4637-BD80-AAB95C4AAFB2}" type="parTrans" cxnId="{80A84013-29BF-450A-A39D-C7364980D7FD}">
      <dgm:prSet/>
      <dgm:spPr/>
      <dgm:t>
        <a:bodyPr/>
        <a:lstStyle/>
        <a:p>
          <a:pPr rtl="1"/>
          <a:endParaRPr lang="he-IL"/>
        </a:p>
      </dgm:t>
    </dgm:pt>
    <dgm:pt modelId="{ABEE194B-519B-43D6-B776-1129F02551EA}" type="sibTrans" cxnId="{80A84013-29BF-450A-A39D-C7364980D7FD}">
      <dgm:prSet/>
      <dgm:spPr/>
      <dgm:t>
        <a:bodyPr/>
        <a:lstStyle/>
        <a:p>
          <a:pPr rtl="1"/>
          <a:endParaRPr lang="he-IL"/>
        </a:p>
      </dgm:t>
    </dgm:pt>
    <dgm:pt modelId="{2F79ACCC-19C5-4213-8132-BB83277E9CDF}">
      <dgm:prSet phldrT="[טקסט]"/>
      <dgm:spPr>
        <a:effectLst>
          <a:outerShdw blurRad="50800" dist="38100" dir="2700000" algn="tl" rotWithShape="0">
            <a:prstClr val="black">
              <a:alpha val="40000"/>
            </a:prstClr>
          </a:outerShdw>
        </a:effectLst>
      </dgm:spPr>
      <dgm:t>
        <a:bodyPr/>
        <a:lstStyle/>
        <a:p>
          <a:pPr rtl="1"/>
          <a:r>
            <a:rPr lang="en-US" dirty="0">
              <a:solidFill>
                <a:schemeClr val="bg1"/>
              </a:solidFill>
              <a:latin typeface="Calibri Light" panose="020F0302020204030204" pitchFamily="34" charset="0"/>
              <a:cs typeface="Calibri Light" panose="020F0302020204030204" pitchFamily="34" charset="0"/>
            </a:rPr>
            <a:t>Navigation</a:t>
          </a:r>
          <a:endParaRPr lang="he-IL" dirty="0">
            <a:solidFill>
              <a:schemeClr val="bg1"/>
            </a:solidFill>
            <a:latin typeface="Calibri Light" panose="020F0302020204030204" pitchFamily="34" charset="0"/>
            <a:cs typeface="Calibri Light" panose="020F0302020204030204" pitchFamily="34" charset="0"/>
          </a:endParaRPr>
        </a:p>
      </dgm:t>
    </dgm:pt>
    <dgm:pt modelId="{7BDB32D4-5372-4477-B788-CC84BFEA4451}" type="parTrans" cxnId="{986B7DC3-2C64-48A5-8F74-B33F33ED4E0B}">
      <dgm:prSet/>
      <dgm:spPr/>
      <dgm:t>
        <a:bodyPr/>
        <a:lstStyle/>
        <a:p>
          <a:pPr rtl="1"/>
          <a:endParaRPr lang="he-IL"/>
        </a:p>
      </dgm:t>
    </dgm:pt>
    <dgm:pt modelId="{F3E16FB3-B534-4AC4-81D4-1C490971A30A}" type="sibTrans" cxnId="{986B7DC3-2C64-48A5-8F74-B33F33ED4E0B}">
      <dgm:prSet/>
      <dgm:spPr/>
      <dgm:t>
        <a:bodyPr/>
        <a:lstStyle/>
        <a:p>
          <a:pPr rtl="1"/>
          <a:endParaRPr lang="he-IL"/>
        </a:p>
      </dgm:t>
    </dgm:pt>
    <dgm:pt modelId="{3B1CE2AA-C1C2-4602-B398-325F6C25CF61}">
      <dgm:prSet phldrT="[טקסט]"/>
      <dgm:spPr>
        <a:effectLst>
          <a:outerShdw blurRad="50800" dist="38100" dir="2700000" algn="tl" rotWithShape="0">
            <a:prstClr val="black">
              <a:alpha val="40000"/>
            </a:prstClr>
          </a:outerShdw>
        </a:effectLst>
      </dgm:spPr>
      <dgm:t>
        <a:bodyPr/>
        <a:lstStyle/>
        <a:p>
          <a:pPr rtl="1"/>
          <a:r>
            <a:rPr lang="en-US" dirty="0">
              <a:solidFill>
                <a:schemeClr val="bg1"/>
              </a:solidFill>
              <a:latin typeface="Calibri Light" panose="020F0302020204030204" pitchFamily="34" charset="0"/>
              <a:cs typeface="Calibri Light" panose="020F0302020204030204" pitchFamily="34" charset="0"/>
            </a:rPr>
            <a:t>Form &amp; Inputs</a:t>
          </a:r>
          <a:endParaRPr lang="he-IL" dirty="0">
            <a:solidFill>
              <a:schemeClr val="bg1"/>
            </a:solidFill>
            <a:latin typeface="Calibri Light" panose="020F0302020204030204" pitchFamily="34" charset="0"/>
            <a:cs typeface="Calibri Light" panose="020F0302020204030204" pitchFamily="34" charset="0"/>
          </a:endParaRPr>
        </a:p>
      </dgm:t>
    </dgm:pt>
    <dgm:pt modelId="{5E12ABB0-2CA6-43E1-BFDF-23913075A5B1}" type="parTrans" cxnId="{8BBA4588-DACD-4FCC-9D16-07F92C027718}">
      <dgm:prSet/>
      <dgm:spPr/>
      <dgm:t>
        <a:bodyPr/>
        <a:lstStyle/>
        <a:p>
          <a:pPr rtl="1"/>
          <a:endParaRPr lang="he-IL"/>
        </a:p>
      </dgm:t>
    </dgm:pt>
    <dgm:pt modelId="{44A3B2DE-6E1D-4016-974D-8BAEDA8C191D}" type="sibTrans" cxnId="{8BBA4588-DACD-4FCC-9D16-07F92C027718}">
      <dgm:prSet/>
      <dgm:spPr/>
      <dgm:t>
        <a:bodyPr/>
        <a:lstStyle/>
        <a:p>
          <a:pPr rtl="1"/>
          <a:endParaRPr lang="he-IL"/>
        </a:p>
      </dgm:t>
    </dgm:pt>
    <dgm:pt modelId="{9BB43C9B-9867-429D-8016-CB0489403B3C}" type="pres">
      <dgm:prSet presAssocID="{273A1D5D-CF87-41B3-AD42-84DC153B1D34}" presName="Name0" presStyleCnt="0">
        <dgm:presLayoutVars>
          <dgm:chMax/>
          <dgm:chPref/>
          <dgm:dir/>
        </dgm:presLayoutVars>
      </dgm:prSet>
      <dgm:spPr/>
    </dgm:pt>
    <dgm:pt modelId="{BE5F754B-C274-4642-A8C3-908E4A1E6254}" type="pres">
      <dgm:prSet presAssocID="{E9A234F0-5245-4634-8F08-80F31E5AFD98}" presName="composite" presStyleCnt="0">
        <dgm:presLayoutVars>
          <dgm:chMax val="1"/>
          <dgm:chPref val="1"/>
        </dgm:presLayoutVars>
      </dgm:prSet>
      <dgm:spPr/>
    </dgm:pt>
    <dgm:pt modelId="{AC19B586-081E-47CA-8DA1-F479B25C9268}" type="pres">
      <dgm:prSet presAssocID="{E9A234F0-5245-4634-8F08-80F31E5AFD98}" presName="Accent" presStyleLbl="trAlignAcc1" presStyleIdx="0" presStyleCnt="4">
        <dgm:presLayoutVars>
          <dgm:chMax val="0"/>
          <dgm:chPref val="0"/>
        </dgm:presLayoutVars>
      </dgm:prSet>
      <dgm:spPr>
        <a:noFill/>
        <a:ln>
          <a:noFill/>
        </a:ln>
      </dgm:spPr>
    </dgm:pt>
    <dgm:pt modelId="{FCBB946B-D21B-4AF2-B74C-BA44872AD55A}" type="pres">
      <dgm:prSet presAssocID="{E9A234F0-5245-4634-8F08-80F31E5AFD98}" presName="Image" presStyleLbl="alignImgPlace1" presStyleIdx="0" presStyleCnt="4">
        <dgm:presLayoutVars>
          <dgm:chMax val="0"/>
          <dgm:chPref val="0"/>
        </dgm:presLayoutVars>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t="-9000" b="-9000"/>
          </a:stretch>
        </a:blipFill>
        <a:ln>
          <a:solidFill>
            <a:srgbClr val="0081CB"/>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גרף עמודות עם מגמה עולה קו מיתאר">
            <a:hlinkClick xmlns:r="http://schemas.openxmlformats.org/officeDocument/2006/relationships" r:id="" action="ppaction://hlinkshowjump?jump=nextslide"/>
          </dgm14:cNvPr>
        </a:ext>
      </dgm:extLst>
    </dgm:pt>
    <dgm:pt modelId="{23ED0684-D73F-4BE6-A220-D11E68B872E5}" type="pres">
      <dgm:prSet presAssocID="{E9A234F0-5245-4634-8F08-80F31E5AFD98}" presName="ChildComposite" presStyleCnt="0"/>
      <dgm:spPr/>
    </dgm:pt>
    <dgm:pt modelId="{DC61E2DC-02CA-4B3E-AB7E-29066B4FCD0E}" type="pres">
      <dgm:prSet presAssocID="{E9A234F0-5245-4634-8F08-80F31E5AFD98}" presName="Child" presStyleLbl="node1" presStyleIdx="0" presStyleCnt="0">
        <dgm:presLayoutVars>
          <dgm:chMax val="0"/>
          <dgm:chPref val="0"/>
          <dgm:bulletEnabled val="1"/>
        </dgm:presLayoutVars>
      </dgm:prSet>
      <dgm:spPr/>
    </dgm:pt>
    <dgm:pt modelId="{1D9EB992-4212-4336-B3A8-3E558F351EB5}" type="pres">
      <dgm:prSet presAssocID="{E9A234F0-5245-4634-8F08-80F31E5AFD98}" presName="Parent" presStyleLbl="revTx" presStyleIdx="0" presStyleCnt="4">
        <dgm:presLayoutVars>
          <dgm:chMax val="1"/>
          <dgm:chPref val="0"/>
          <dgm:bulletEnabled val="1"/>
        </dgm:presLayoutVars>
      </dgm:prSet>
      <dgm:spPr/>
    </dgm:pt>
    <dgm:pt modelId="{A70C6014-3759-4C78-8ACB-79F2E0C6DA9C}" type="pres">
      <dgm:prSet presAssocID="{7C85DF1E-6AB5-4FD6-A79E-33F97A37321B}" presName="sibTrans" presStyleCnt="0"/>
      <dgm:spPr/>
    </dgm:pt>
    <dgm:pt modelId="{AE845913-1243-4F3E-A525-E78F490D3C8E}" type="pres">
      <dgm:prSet presAssocID="{8A7090CD-0B7D-4ED4-BA03-695BB29886C1}" presName="composite" presStyleCnt="0">
        <dgm:presLayoutVars>
          <dgm:chMax val="1"/>
          <dgm:chPref val="1"/>
        </dgm:presLayoutVars>
      </dgm:prSet>
      <dgm:spPr/>
    </dgm:pt>
    <dgm:pt modelId="{6F8BEB42-6959-48DE-8F32-628FD7254272}" type="pres">
      <dgm:prSet presAssocID="{8A7090CD-0B7D-4ED4-BA03-695BB29886C1}" presName="Accent" presStyleLbl="trAlignAcc1" presStyleIdx="1" presStyleCnt="4">
        <dgm:presLayoutVars>
          <dgm:chMax val="0"/>
          <dgm:chPref val="0"/>
        </dgm:presLayoutVars>
      </dgm:prSet>
      <dgm:spPr>
        <a:noFill/>
        <a:ln>
          <a:noFill/>
        </a:ln>
      </dgm:spPr>
    </dgm:pt>
    <dgm:pt modelId="{B9C668FE-E340-4F16-BB5F-15F925B6DDAB}" type="pres">
      <dgm:prSet presAssocID="{8A7090CD-0B7D-4ED4-BA03-695BB29886C1}" presName="Image" presStyleLbl="alignImgPlace1" presStyleIdx="1" presStyleCnt="4">
        <dgm:presLayoutVars>
          <dgm:chMax val="0"/>
          <dgm:chPref val="0"/>
        </dgm:presLayoutVars>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t="-9000" b="-9000"/>
          </a:stretch>
        </a:blipFill>
        <a:ln>
          <a:solidFill>
            <a:srgbClr val="0081CB"/>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מפת טופוגרפיה קו מיתאר">
            <a:hlinkClick xmlns:r="http://schemas.openxmlformats.org/officeDocument/2006/relationships" r:id="rId5" action="ppaction://hlinksldjump"/>
          </dgm14:cNvPr>
        </a:ext>
      </dgm:extLst>
    </dgm:pt>
    <dgm:pt modelId="{ED3539A5-E09D-4754-BA7F-A564682A0E46}" type="pres">
      <dgm:prSet presAssocID="{8A7090CD-0B7D-4ED4-BA03-695BB29886C1}" presName="ChildComposite" presStyleCnt="0"/>
      <dgm:spPr/>
    </dgm:pt>
    <dgm:pt modelId="{E3F8D52D-AC9B-405E-8C00-A3EEA2BE6A44}" type="pres">
      <dgm:prSet presAssocID="{8A7090CD-0B7D-4ED4-BA03-695BB29886C1}" presName="Child" presStyleLbl="node1" presStyleIdx="0" presStyleCnt="0">
        <dgm:presLayoutVars>
          <dgm:chMax val="0"/>
          <dgm:chPref val="0"/>
          <dgm:bulletEnabled val="1"/>
        </dgm:presLayoutVars>
      </dgm:prSet>
      <dgm:spPr/>
    </dgm:pt>
    <dgm:pt modelId="{6FD75100-C413-44E2-8FB2-2C1C22834EFE}" type="pres">
      <dgm:prSet presAssocID="{8A7090CD-0B7D-4ED4-BA03-695BB29886C1}" presName="Parent" presStyleLbl="revTx" presStyleIdx="1" presStyleCnt="4">
        <dgm:presLayoutVars>
          <dgm:chMax val="1"/>
          <dgm:chPref val="0"/>
          <dgm:bulletEnabled val="1"/>
        </dgm:presLayoutVars>
      </dgm:prSet>
      <dgm:spPr/>
    </dgm:pt>
    <dgm:pt modelId="{1C0A746C-2B0D-4669-A47D-8BE500E43014}" type="pres">
      <dgm:prSet presAssocID="{ABEE194B-519B-43D6-B776-1129F02551EA}" presName="sibTrans" presStyleCnt="0"/>
      <dgm:spPr/>
    </dgm:pt>
    <dgm:pt modelId="{512EA6AD-6329-4006-9EFC-7636EB31F6DD}" type="pres">
      <dgm:prSet presAssocID="{2F79ACCC-19C5-4213-8132-BB83277E9CDF}" presName="composite" presStyleCnt="0">
        <dgm:presLayoutVars>
          <dgm:chMax val="1"/>
          <dgm:chPref val="1"/>
        </dgm:presLayoutVars>
      </dgm:prSet>
      <dgm:spPr/>
    </dgm:pt>
    <dgm:pt modelId="{D783A1C7-C8EF-479A-A4B4-E3664B3E3408}" type="pres">
      <dgm:prSet presAssocID="{2F79ACCC-19C5-4213-8132-BB83277E9CDF}" presName="Accent" presStyleLbl="trAlignAcc1" presStyleIdx="2" presStyleCnt="4">
        <dgm:presLayoutVars>
          <dgm:chMax val="0"/>
          <dgm:chPref val="0"/>
        </dgm:presLayoutVars>
      </dgm:prSet>
      <dgm:spPr>
        <a:noFill/>
        <a:ln>
          <a:noFill/>
        </a:ln>
      </dgm:spPr>
    </dgm:pt>
    <dgm:pt modelId="{8AEDA7C1-D29D-4FFA-8CA7-BFFCE091AC4D}" type="pres">
      <dgm:prSet presAssocID="{2F79ACCC-19C5-4213-8132-BB83277E9CDF}" presName="Image" presStyleLbl="alignImgPlace1" presStyleIdx="2" presStyleCnt="4">
        <dgm:presLayoutVars>
          <dgm:chMax val="0"/>
          <dgm:chPref val="0"/>
        </dgm:presLayoutVars>
      </dgm:prSet>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9000" b="-9000"/>
          </a:stretch>
        </a:blipFill>
        <a:ln>
          <a:solidFill>
            <a:srgbClr val="0081CB"/>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מצפן מפה קו מיתאר">
            <a:hlinkClick xmlns:r="http://schemas.openxmlformats.org/officeDocument/2006/relationships" r:id="rId8" action="ppaction://hlinksldjump"/>
          </dgm14:cNvPr>
        </a:ext>
      </dgm:extLst>
    </dgm:pt>
    <dgm:pt modelId="{57FD10AB-DFCF-4DF9-86A9-678B4AC554A9}" type="pres">
      <dgm:prSet presAssocID="{2F79ACCC-19C5-4213-8132-BB83277E9CDF}" presName="ChildComposite" presStyleCnt="0"/>
      <dgm:spPr/>
    </dgm:pt>
    <dgm:pt modelId="{A61122ED-CBB8-4653-915D-224972B8770C}" type="pres">
      <dgm:prSet presAssocID="{2F79ACCC-19C5-4213-8132-BB83277E9CDF}" presName="Child" presStyleLbl="node1" presStyleIdx="0" presStyleCnt="0">
        <dgm:presLayoutVars>
          <dgm:chMax val="0"/>
          <dgm:chPref val="0"/>
          <dgm:bulletEnabled val="1"/>
        </dgm:presLayoutVars>
      </dgm:prSet>
      <dgm:spPr/>
    </dgm:pt>
    <dgm:pt modelId="{FCAB0308-B71B-46B3-B05F-F34DBF529076}" type="pres">
      <dgm:prSet presAssocID="{2F79ACCC-19C5-4213-8132-BB83277E9CDF}" presName="Parent" presStyleLbl="revTx" presStyleIdx="2" presStyleCnt="4">
        <dgm:presLayoutVars>
          <dgm:chMax val="1"/>
          <dgm:chPref val="0"/>
          <dgm:bulletEnabled val="1"/>
        </dgm:presLayoutVars>
      </dgm:prSet>
      <dgm:spPr/>
    </dgm:pt>
    <dgm:pt modelId="{548AFFDA-09D2-437F-B6FB-0E787AD9BDF4}" type="pres">
      <dgm:prSet presAssocID="{F3E16FB3-B534-4AC4-81D4-1C490971A30A}" presName="sibTrans" presStyleCnt="0"/>
      <dgm:spPr/>
    </dgm:pt>
    <dgm:pt modelId="{0D7A7962-2BEC-490D-9D23-8F6FA66B7D3A}" type="pres">
      <dgm:prSet presAssocID="{3B1CE2AA-C1C2-4602-B398-325F6C25CF61}" presName="composite" presStyleCnt="0">
        <dgm:presLayoutVars>
          <dgm:chMax val="1"/>
          <dgm:chPref val="1"/>
        </dgm:presLayoutVars>
      </dgm:prSet>
      <dgm:spPr/>
    </dgm:pt>
    <dgm:pt modelId="{0907B43A-F935-4440-B8A7-0510D14FE191}" type="pres">
      <dgm:prSet presAssocID="{3B1CE2AA-C1C2-4602-B398-325F6C25CF61}" presName="Accent" presStyleLbl="trAlignAcc1" presStyleIdx="3" presStyleCnt="4">
        <dgm:presLayoutVars>
          <dgm:chMax val="0"/>
          <dgm:chPref val="0"/>
        </dgm:presLayoutVars>
      </dgm:prSet>
      <dgm:spPr>
        <a:noFill/>
        <a:ln>
          <a:noFill/>
        </a:ln>
      </dgm:spPr>
    </dgm:pt>
    <dgm:pt modelId="{A59CA1B5-E84E-4576-8067-C5D9E9D1ED7E}" type="pres">
      <dgm:prSet presAssocID="{3B1CE2AA-C1C2-4602-B398-325F6C25CF61}" presName="Image" presStyleLbl="alignImgPlace1" presStyleIdx="3" presStyleCnt="4">
        <dgm:presLayoutVars>
          <dgm:chMax val="0"/>
          <dgm:chPref val="0"/>
        </dgm:presLayoutVars>
      </dgm:prSet>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9000" b="-9000"/>
          </a:stretch>
        </a:blipFill>
        <a:ln>
          <a:solidFill>
            <a:srgbClr val="0081CB"/>
          </a:solidFill>
        </a:ln>
      </dgm:spPr>
      <dgm:extLst>
        <a:ext uri="{E40237B7-FDA0-4F09-8148-C483321AD2D9}">
          <dgm14:cNvPr xmlns:dgm14="http://schemas.microsoft.com/office/drawing/2010/diagram" id="0" name="" descr="רשימה קו מיתאר">
            <a:hlinkClick xmlns:r="http://schemas.openxmlformats.org/officeDocument/2006/relationships" r:id="rId11" action="ppaction://hlinksldjump"/>
          </dgm14:cNvPr>
        </a:ext>
      </dgm:extLst>
    </dgm:pt>
    <dgm:pt modelId="{7ADF1F6E-E588-4E1F-9FF3-29F344329229}" type="pres">
      <dgm:prSet presAssocID="{3B1CE2AA-C1C2-4602-B398-325F6C25CF61}" presName="ChildComposite" presStyleCnt="0"/>
      <dgm:spPr/>
    </dgm:pt>
    <dgm:pt modelId="{4BBB66E1-7A35-4757-B2D1-67988E938CF5}" type="pres">
      <dgm:prSet presAssocID="{3B1CE2AA-C1C2-4602-B398-325F6C25CF61}" presName="Child" presStyleLbl="node1" presStyleIdx="0" presStyleCnt="0">
        <dgm:presLayoutVars>
          <dgm:chMax val="0"/>
          <dgm:chPref val="0"/>
          <dgm:bulletEnabled val="1"/>
        </dgm:presLayoutVars>
      </dgm:prSet>
      <dgm:spPr/>
    </dgm:pt>
    <dgm:pt modelId="{3673C500-EFFC-4968-ABD1-D8048700901D}" type="pres">
      <dgm:prSet presAssocID="{3B1CE2AA-C1C2-4602-B398-325F6C25CF61}" presName="Parent" presStyleLbl="revTx" presStyleIdx="3" presStyleCnt="4">
        <dgm:presLayoutVars>
          <dgm:chMax val="1"/>
          <dgm:chPref val="0"/>
          <dgm:bulletEnabled val="1"/>
        </dgm:presLayoutVars>
      </dgm:prSet>
      <dgm:spPr/>
    </dgm:pt>
  </dgm:ptLst>
  <dgm:cxnLst>
    <dgm:cxn modelId="{80A84013-29BF-450A-A39D-C7364980D7FD}" srcId="{273A1D5D-CF87-41B3-AD42-84DC153B1D34}" destId="{8A7090CD-0B7D-4ED4-BA03-695BB29886C1}" srcOrd="1" destOrd="0" parTransId="{2D520231-2535-4637-BD80-AAB95C4AAFB2}" sibTransId="{ABEE194B-519B-43D6-B776-1129F02551EA}"/>
    <dgm:cxn modelId="{73FF625E-2858-4CF1-9975-5521E3ABB945}" type="presOf" srcId="{8A7090CD-0B7D-4ED4-BA03-695BB29886C1}" destId="{6FD75100-C413-44E2-8FB2-2C1C22834EFE}" srcOrd="0" destOrd="0" presId="urn:microsoft.com/office/officeart/2008/layout/CaptionedPictures"/>
    <dgm:cxn modelId="{1444E364-8078-4923-A791-F8859CDC094A}" type="presOf" srcId="{2F79ACCC-19C5-4213-8132-BB83277E9CDF}" destId="{FCAB0308-B71B-46B3-B05F-F34DBF529076}" srcOrd="0" destOrd="0" presId="urn:microsoft.com/office/officeart/2008/layout/CaptionedPictures"/>
    <dgm:cxn modelId="{9BB22876-4B28-41B8-BC8A-15C69996E58A}" type="presOf" srcId="{E9A234F0-5245-4634-8F08-80F31E5AFD98}" destId="{1D9EB992-4212-4336-B3A8-3E558F351EB5}" srcOrd="0" destOrd="0" presId="urn:microsoft.com/office/officeart/2008/layout/CaptionedPictures"/>
    <dgm:cxn modelId="{8BBA4588-DACD-4FCC-9D16-07F92C027718}" srcId="{273A1D5D-CF87-41B3-AD42-84DC153B1D34}" destId="{3B1CE2AA-C1C2-4602-B398-325F6C25CF61}" srcOrd="3" destOrd="0" parTransId="{5E12ABB0-2CA6-43E1-BFDF-23913075A5B1}" sibTransId="{44A3B2DE-6E1D-4016-974D-8BAEDA8C191D}"/>
    <dgm:cxn modelId="{5ECAAF99-A88D-48DF-8847-DA6494E7F0B7}" type="presOf" srcId="{3B1CE2AA-C1C2-4602-B398-325F6C25CF61}" destId="{3673C500-EFFC-4968-ABD1-D8048700901D}" srcOrd="0" destOrd="0" presId="urn:microsoft.com/office/officeart/2008/layout/CaptionedPictures"/>
    <dgm:cxn modelId="{986B7DC3-2C64-48A5-8F74-B33F33ED4E0B}" srcId="{273A1D5D-CF87-41B3-AD42-84DC153B1D34}" destId="{2F79ACCC-19C5-4213-8132-BB83277E9CDF}" srcOrd="2" destOrd="0" parTransId="{7BDB32D4-5372-4477-B788-CC84BFEA4451}" sibTransId="{F3E16FB3-B534-4AC4-81D4-1C490971A30A}"/>
    <dgm:cxn modelId="{BB08C7EB-2839-4026-877F-7AE1C6AC9AE6}" srcId="{273A1D5D-CF87-41B3-AD42-84DC153B1D34}" destId="{E9A234F0-5245-4634-8F08-80F31E5AFD98}" srcOrd="0" destOrd="0" parTransId="{A9DAFE4A-3840-454A-98F3-53ED90AD0290}" sibTransId="{7C85DF1E-6AB5-4FD6-A79E-33F97A37321B}"/>
    <dgm:cxn modelId="{207B27F5-30FB-4098-A6EF-B353C41FA8C1}" type="presOf" srcId="{273A1D5D-CF87-41B3-AD42-84DC153B1D34}" destId="{9BB43C9B-9867-429D-8016-CB0489403B3C}" srcOrd="0" destOrd="0" presId="urn:microsoft.com/office/officeart/2008/layout/CaptionedPictures"/>
    <dgm:cxn modelId="{2932BEDA-E66F-4CC1-957D-D5A8E407FCBF}" type="presParOf" srcId="{9BB43C9B-9867-429D-8016-CB0489403B3C}" destId="{BE5F754B-C274-4642-A8C3-908E4A1E6254}" srcOrd="0" destOrd="0" presId="urn:microsoft.com/office/officeart/2008/layout/CaptionedPictures"/>
    <dgm:cxn modelId="{4AB26D38-9E3E-4134-A69F-BAA12AED1AE9}" type="presParOf" srcId="{BE5F754B-C274-4642-A8C3-908E4A1E6254}" destId="{AC19B586-081E-47CA-8DA1-F479B25C9268}" srcOrd="0" destOrd="0" presId="urn:microsoft.com/office/officeart/2008/layout/CaptionedPictures"/>
    <dgm:cxn modelId="{BF8C7445-892B-4726-8D88-95AC4CC7B88A}" type="presParOf" srcId="{BE5F754B-C274-4642-A8C3-908E4A1E6254}" destId="{FCBB946B-D21B-4AF2-B74C-BA44872AD55A}" srcOrd="1" destOrd="0" presId="urn:microsoft.com/office/officeart/2008/layout/CaptionedPictures"/>
    <dgm:cxn modelId="{882B438A-7551-4621-ADDE-3F36CCC25E3A}" type="presParOf" srcId="{BE5F754B-C274-4642-A8C3-908E4A1E6254}" destId="{23ED0684-D73F-4BE6-A220-D11E68B872E5}" srcOrd="2" destOrd="0" presId="urn:microsoft.com/office/officeart/2008/layout/CaptionedPictures"/>
    <dgm:cxn modelId="{7A777C29-3BC4-4D04-9F90-C277DBA68C6A}" type="presParOf" srcId="{23ED0684-D73F-4BE6-A220-D11E68B872E5}" destId="{DC61E2DC-02CA-4B3E-AB7E-29066B4FCD0E}" srcOrd="0" destOrd="0" presId="urn:microsoft.com/office/officeart/2008/layout/CaptionedPictures"/>
    <dgm:cxn modelId="{7B577B2D-A55E-4683-9C25-ED1ECC6EF438}" type="presParOf" srcId="{23ED0684-D73F-4BE6-A220-D11E68B872E5}" destId="{1D9EB992-4212-4336-B3A8-3E558F351EB5}" srcOrd="1" destOrd="0" presId="urn:microsoft.com/office/officeart/2008/layout/CaptionedPictures"/>
    <dgm:cxn modelId="{140C8EE2-68D8-42ED-BBC6-4B794D1F8598}" type="presParOf" srcId="{9BB43C9B-9867-429D-8016-CB0489403B3C}" destId="{A70C6014-3759-4C78-8ACB-79F2E0C6DA9C}" srcOrd="1" destOrd="0" presId="urn:microsoft.com/office/officeart/2008/layout/CaptionedPictures"/>
    <dgm:cxn modelId="{D0682DF5-034C-429E-A122-DD861B3130A0}" type="presParOf" srcId="{9BB43C9B-9867-429D-8016-CB0489403B3C}" destId="{AE845913-1243-4F3E-A525-E78F490D3C8E}" srcOrd="2" destOrd="0" presId="urn:microsoft.com/office/officeart/2008/layout/CaptionedPictures"/>
    <dgm:cxn modelId="{335616B3-A0FD-461E-ACEB-E11549CB6FED}" type="presParOf" srcId="{AE845913-1243-4F3E-A525-E78F490D3C8E}" destId="{6F8BEB42-6959-48DE-8F32-628FD7254272}" srcOrd="0" destOrd="0" presId="urn:microsoft.com/office/officeart/2008/layout/CaptionedPictures"/>
    <dgm:cxn modelId="{14636096-D2DE-49E4-9677-D1A2C96B05FA}" type="presParOf" srcId="{AE845913-1243-4F3E-A525-E78F490D3C8E}" destId="{B9C668FE-E340-4F16-BB5F-15F925B6DDAB}" srcOrd="1" destOrd="0" presId="urn:microsoft.com/office/officeart/2008/layout/CaptionedPictures"/>
    <dgm:cxn modelId="{73A12139-E42D-4C0F-8BBF-9FE9836D54B1}" type="presParOf" srcId="{AE845913-1243-4F3E-A525-E78F490D3C8E}" destId="{ED3539A5-E09D-4754-BA7F-A564682A0E46}" srcOrd="2" destOrd="0" presId="urn:microsoft.com/office/officeart/2008/layout/CaptionedPictures"/>
    <dgm:cxn modelId="{A4106ABF-EF05-406D-ADAE-A889E5A65FB3}" type="presParOf" srcId="{ED3539A5-E09D-4754-BA7F-A564682A0E46}" destId="{E3F8D52D-AC9B-405E-8C00-A3EEA2BE6A44}" srcOrd="0" destOrd="0" presId="urn:microsoft.com/office/officeart/2008/layout/CaptionedPictures"/>
    <dgm:cxn modelId="{744CFC12-A662-4230-9F4C-1C6CC9F53106}" type="presParOf" srcId="{ED3539A5-E09D-4754-BA7F-A564682A0E46}" destId="{6FD75100-C413-44E2-8FB2-2C1C22834EFE}" srcOrd="1" destOrd="0" presId="urn:microsoft.com/office/officeart/2008/layout/CaptionedPictures"/>
    <dgm:cxn modelId="{0C731399-B38B-4695-886A-3DAB4C2E35AB}" type="presParOf" srcId="{9BB43C9B-9867-429D-8016-CB0489403B3C}" destId="{1C0A746C-2B0D-4669-A47D-8BE500E43014}" srcOrd="3" destOrd="0" presId="urn:microsoft.com/office/officeart/2008/layout/CaptionedPictures"/>
    <dgm:cxn modelId="{AE3F9EB0-B923-4E84-BABA-5E4C231A0083}" type="presParOf" srcId="{9BB43C9B-9867-429D-8016-CB0489403B3C}" destId="{512EA6AD-6329-4006-9EFC-7636EB31F6DD}" srcOrd="4" destOrd="0" presId="urn:microsoft.com/office/officeart/2008/layout/CaptionedPictures"/>
    <dgm:cxn modelId="{E5DD1C3D-0787-4477-B70A-1EF943569172}" type="presParOf" srcId="{512EA6AD-6329-4006-9EFC-7636EB31F6DD}" destId="{D783A1C7-C8EF-479A-A4B4-E3664B3E3408}" srcOrd="0" destOrd="0" presId="urn:microsoft.com/office/officeart/2008/layout/CaptionedPictures"/>
    <dgm:cxn modelId="{80C916D5-05C3-4E43-AEC5-26860EC073FC}" type="presParOf" srcId="{512EA6AD-6329-4006-9EFC-7636EB31F6DD}" destId="{8AEDA7C1-D29D-4FFA-8CA7-BFFCE091AC4D}" srcOrd="1" destOrd="0" presId="urn:microsoft.com/office/officeart/2008/layout/CaptionedPictures"/>
    <dgm:cxn modelId="{CA63A243-76E0-499F-982D-62AF6ECD699F}" type="presParOf" srcId="{512EA6AD-6329-4006-9EFC-7636EB31F6DD}" destId="{57FD10AB-DFCF-4DF9-86A9-678B4AC554A9}" srcOrd="2" destOrd="0" presId="urn:microsoft.com/office/officeart/2008/layout/CaptionedPictures"/>
    <dgm:cxn modelId="{C01325B0-CCBA-46F0-9F6E-7CBBD989EBE3}" type="presParOf" srcId="{57FD10AB-DFCF-4DF9-86A9-678B4AC554A9}" destId="{A61122ED-CBB8-4653-915D-224972B8770C}" srcOrd="0" destOrd="0" presId="urn:microsoft.com/office/officeart/2008/layout/CaptionedPictures"/>
    <dgm:cxn modelId="{FD421DA4-35CB-45B2-8CBA-79700C60240C}" type="presParOf" srcId="{57FD10AB-DFCF-4DF9-86A9-678B4AC554A9}" destId="{FCAB0308-B71B-46B3-B05F-F34DBF529076}" srcOrd="1" destOrd="0" presId="urn:microsoft.com/office/officeart/2008/layout/CaptionedPictures"/>
    <dgm:cxn modelId="{5560E176-E1B9-4B18-A910-352AC6FF9A94}" type="presParOf" srcId="{9BB43C9B-9867-429D-8016-CB0489403B3C}" destId="{548AFFDA-09D2-437F-B6FB-0E787AD9BDF4}" srcOrd="5" destOrd="0" presId="urn:microsoft.com/office/officeart/2008/layout/CaptionedPictures"/>
    <dgm:cxn modelId="{0612F847-8A25-4507-92A3-FA89FC7BA415}" type="presParOf" srcId="{9BB43C9B-9867-429D-8016-CB0489403B3C}" destId="{0D7A7962-2BEC-490D-9D23-8F6FA66B7D3A}" srcOrd="6" destOrd="0" presId="urn:microsoft.com/office/officeart/2008/layout/CaptionedPictures"/>
    <dgm:cxn modelId="{3CB05A04-AE72-449D-AF65-2F621AC76B44}" type="presParOf" srcId="{0D7A7962-2BEC-490D-9D23-8F6FA66B7D3A}" destId="{0907B43A-F935-4440-B8A7-0510D14FE191}" srcOrd="0" destOrd="0" presId="urn:microsoft.com/office/officeart/2008/layout/CaptionedPictures"/>
    <dgm:cxn modelId="{F329AB21-5B9C-45BF-9CC8-B213A013A112}" type="presParOf" srcId="{0D7A7962-2BEC-490D-9D23-8F6FA66B7D3A}" destId="{A59CA1B5-E84E-4576-8067-C5D9E9D1ED7E}" srcOrd="1" destOrd="0" presId="urn:microsoft.com/office/officeart/2008/layout/CaptionedPictures"/>
    <dgm:cxn modelId="{121FCD38-7809-4BDF-8EC1-A28F092D179C}" type="presParOf" srcId="{0D7A7962-2BEC-490D-9D23-8F6FA66B7D3A}" destId="{7ADF1F6E-E588-4E1F-9FF3-29F344329229}" srcOrd="2" destOrd="0" presId="urn:microsoft.com/office/officeart/2008/layout/CaptionedPictures"/>
    <dgm:cxn modelId="{456F7BA5-6544-44FD-9A9E-F308F78ED83E}" type="presParOf" srcId="{7ADF1F6E-E588-4E1F-9FF3-29F344329229}" destId="{4BBB66E1-7A35-4757-B2D1-67988E938CF5}" srcOrd="0" destOrd="0" presId="urn:microsoft.com/office/officeart/2008/layout/CaptionedPictures"/>
    <dgm:cxn modelId="{98DDA9CC-49C4-4333-9D03-2F94B9DCBD0C}" type="presParOf" srcId="{7ADF1F6E-E588-4E1F-9FF3-29F344329229}" destId="{3673C500-EFFC-4968-ABD1-D8048700901D}"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84072-9A63-417E-A08A-50D61D55EE71}">
      <dsp:nvSpPr>
        <dsp:cNvPr id="0" name=""/>
        <dsp:cNvSpPr/>
      </dsp:nvSpPr>
      <dsp:spPr>
        <a:xfrm>
          <a:off x="0" y="141317"/>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Browsers compatibility</a:t>
          </a:r>
          <a:endParaRPr lang="he-IL" sz="2900" kern="1200" dirty="0"/>
        </a:p>
      </dsp:txBody>
      <dsp:txXfrm>
        <a:off x="33955" y="175272"/>
        <a:ext cx="6104289" cy="627655"/>
      </dsp:txXfrm>
    </dsp:sp>
    <dsp:sp modelId="{0B1BC03B-021C-4A10-9BA9-1247A715DE44}">
      <dsp:nvSpPr>
        <dsp:cNvPr id="0" name=""/>
        <dsp:cNvSpPr/>
      </dsp:nvSpPr>
      <dsp:spPr>
        <a:xfrm>
          <a:off x="0" y="920402"/>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Responsive grid system</a:t>
          </a:r>
          <a:endParaRPr lang="he-IL" sz="2900" kern="1200" dirty="0"/>
        </a:p>
      </dsp:txBody>
      <dsp:txXfrm>
        <a:off x="33955" y="954357"/>
        <a:ext cx="6104289" cy="627655"/>
      </dsp:txXfrm>
    </dsp:sp>
    <dsp:sp modelId="{42F4D555-913B-4C38-A7DE-69DDECF45D96}">
      <dsp:nvSpPr>
        <dsp:cNvPr id="0" name=""/>
        <dsp:cNvSpPr/>
      </dsp:nvSpPr>
      <dsp:spPr>
        <a:xfrm>
          <a:off x="0" y="1699487"/>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Wide customization options</a:t>
          </a:r>
          <a:endParaRPr lang="he-IL" sz="2900" kern="1200" dirty="0"/>
        </a:p>
      </dsp:txBody>
      <dsp:txXfrm>
        <a:off x="33955" y="1733442"/>
        <a:ext cx="6104289" cy="627655"/>
      </dsp:txXfrm>
    </dsp:sp>
    <dsp:sp modelId="{05D7E98C-F8CC-4F53-B56B-C7CADE70F609}">
      <dsp:nvSpPr>
        <dsp:cNvPr id="0" name=""/>
        <dsp:cNvSpPr/>
      </dsp:nvSpPr>
      <dsp:spPr>
        <a:xfrm>
          <a:off x="0" y="2478572"/>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Focus on aesthetically pleasing website</a:t>
          </a:r>
          <a:endParaRPr lang="he-IL" sz="2900" kern="1200" dirty="0"/>
        </a:p>
      </dsp:txBody>
      <dsp:txXfrm>
        <a:off x="33955" y="2512527"/>
        <a:ext cx="6104289" cy="627655"/>
      </dsp:txXfrm>
    </dsp:sp>
    <dsp:sp modelId="{D30B5F60-7A87-47C1-B035-3E0260591DF9}">
      <dsp:nvSpPr>
        <dsp:cNvPr id="0" name=""/>
        <dsp:cNvSpPr/>
      </dsp:nvSpPr>
      <dsp:spPr>
        <a:xfrm>
          <a:off x="0" y="3257657"/>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React based components</a:t>
          </a:r>
          <a:endParaRPr lang="he-IL" sz="2900" kern="1200" dirty="0"/>
        </a:p>
      </dsp:txBody>
      <dsp:txXfrm>
        <a:off x="33955" y="3291612"/>
        <a:ext cx="6104289" cy="627655"/>
      </dsp:txXfrm>
    </dsp:sp>
    <dsp:sp modelId="{55C4B61E-D94B-4834-92A9-CB0E1A8AD7C5}">
      <dsp:nvSpPr>
        <dsp:cNvPr id="0" name=""/>
        <dsp:cNvSpPr/>
      </dsp:nvSpPr>
      <dsp:spPr>
        <a:xfrm>
          <a:off x="0" y="4036742"/>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Comprehensible documentation</a:t>
          </a:r>
          <a:endParaRPr lang="he-IL" sz="2900" kern="1200" dirty="0"/>
        </a:p>
      </dsp:txBody>
      <dsp:txXfrm>
        <a:off x="33955" y="4070697"/>
        <a:ext cx="6104289"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9B586-081E-47CA-8DA1-F479B25C9268}">
      <dsp:nvSpPr>
        <dsp:cNvPr id="0" name=""/>
        <dsp:cNvSpPr/>
      </dsp:nvSpPr>
      <dsp:spPr>
        <a:xfrm>
          <a:off x="4863" y="331563"/>
          <a:ext cx="1726763" cy="2031486"/>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CBB946B-D21B-4AF2-B74C-BA44872AD55A}">
      <dsp:nvSpPr>
        <dsp:cNvPr id="0" name=""/>
        <dsp:cNvSpPr/>
      </dsp:nvSpPr>
      <dsp:spPr>
        <a:xfrm>
          <a:off x="91202" y="412823"/>
          <a:ext cx="1554087" cy="132046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9000" b="-9000"/>
          </a:stretch>
        </a:blipFill>
        <a:ln w="12700" cap="flat" cmpd="sng" algn="ctr">
          <a:solidFill>
            <a:srgbClr val="0081CB"/>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D9EB992-4212-4336-B3A8-3E558F351EB5}">
      <dsp:nvSpPr>
        <dsp:cNvPr id="0" name=""/>
        <dsp:cNvSpPr/>
      </dsp:nvSpPr>
      <dsp:spPr>
        <a:xfrm>
          <a:off x="91202" y="1733289"/>
          <a:ext cx="1554087" cy="548501"/>
        </a:xfrm>
        <a:prstGeom prst="rect">
          <a:avLst/>
        </a:prstGeom>
        <a:noFill/>
        <a:ln>
          <a:noFill/>
        </a:ln>
        <a:effectLst>
          <a:outerShdw blurRad="50800" dist="38100" dir="2700000" algn="t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a:solidFill>
                <a:schemeClr val="bg1"/>
              </a:solidFill>
              <a:latin typeface="Calibri Light" panose="020F0302020204030204" pitchFamily="34" charset="0"/>
              <a:cs typeface="Calibri Light" panose="020F0302020204030204" pitchFamily="34" charset="0"/>
            </a:rPr>
            <a:t>Data display &amp; feedback</a:t>
          </a:r>
          <a:endParaRPr lang="he-IL" sz="1500" kern="1200" dirty="0">
            <a:solidFill>
              <a:schemeClr val="bg1"/>
            </a:solidFill>
            <a:latin typeface="Calibri Light" panose="020F0302020204030204" pitchFamily="34" charset="0"/>
            <a:cs typeface="Calibri Light" panose="020F0302020204030204" pitchFamily="34" charset="0"/>
          </a:endParaRPr>
        </a:p>
      </dsp:txBody>
      <dsp:txXfrm>
        <a:off x="91202" y="1733289"/>
        <a:ext cx="1554087" cy="548501"/>
      </dsp:txXfrm>
    </dsp:sp>
    <dsp:sp modelId="{6F8BEB42-6959-48DE-8F32-628FD7254272}">
      <dsp:nvSpPr>
        <dsp:cNvPr id="0" name=""/>
        <dsp:cNvSpPr/>
      </dsp:nvSpPr>
      <dsp:spPr>
        <a:xfrm>
          <a:off x="2405498" y="331563"/>
          <a:ext cx="1726763" cy="2031486"/>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B9C668FE-E340-4F16-BB5F-15F925B6DDAB}">
      <dsp:nvSpPr>
        <dsp:cNvPr id="0" name=""/>
        <dsp:cNvSpPr/>
      </dsp:nvSpPr>
      <dsp:spPr>
        <a:xfrm>
          <a:off x="2491836" y="412823"/>
          <a:ext cx="1554087" cy="132046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9000" b="-9000"/>
          </a:stretch>
        </a:blipFill>
        <a:ln w="12700" cap="flat" cmpd="sng" algn="ctr">
          <a:solidFill>
            <a:srgbClr val="0081CB"/>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6FD75100-C413-44E2-8FB2-2C1C22834EFE}">
      <dsp:nvSpPr>
        <dsp:cNvPr id="0" name=""/>
        <dsp:cNvSpPr/>
      </dsp:nvSpPr>
      <dsp:spPr>
        <a:xfrm>
          <a:off x="2491836" y="1733289"/>
          <a:ext cx="1554087" cy="548501"/>
        </a:xfrm>
        <a:prstGeom prst="rect">
          <a:avLst/>
        </a:prstGeom>
        <a:noFill/>
        <a:ln>
          <a:noFill/>
        </a:ln>
        <a:effectLst>
          <a:outerShdw blurRad="50800" dist="38100" dir="2700000" algn="t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a:solidFill>
                <a:schemeClr val="bg1"/>
              </a:solidFill>
              <a:latin typeface="Calibri Light" panose="020F0302020204030204" pitchFamily="34" charset="0"/>
              <a:cs typeface="Calibri Light" panose="020F0302020204030204" pitchFamily="34" charset="0"/>
            </a:rPr>
            <a:t>Layout</a:t>
          </a:r>
          <a:endParaRPr lang="he-IL" sz="1500" kern="1200" dirty="0">
            <a:solidFill>
              <a:schemeClr val="bg1"/>
            </a:solidFill>
            <a:latin typeface="Calibri Light" panose="020F0302020204030204" pitchFamily="34" charset="0"/>
            <a:cs typeface="Calibri Light" panose="020F0302020204030204" pitchFamily="34" charset="0"/>
          </a:endParaRPr>
        </a:p>
      </dsp:txBody>
      <dsp:txXfrm>
        <a:off x="2491836" y="1733289"/>
        <a:ext cx="1554087" cy="548501"/>
      </dsp:txXfrm>
    </dsp:sp>
    <dsp:sp modelId="{D783A1C7-C8EF-479A-A4B4-E3664B3E3408}">
      <dsp:nvSpPr>
        <dsp:cNvPr id="0" name=""/>
        <dsp:cNvSpPr/>
      </dsp:nvSpPr>
      <dsp:spPr>
        <a:xfrm>
          <a:off x="4806133" y="331563"/>
          <a:ext cx="1726763" cy="2031486"/>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8AEDA7C1-D29D-4FFA-8CA7-BFFCE091AC4D}">
      <dsp:nvSpPr>
        <dsp:cNvPr id="0" name=""/>
        <dsp:cNvSpPr/>
      </dsp:nvSpPr>
      <dsp:spPr>
        <a:xfrm>
          <a:off x="4892471" y="412823"/>
          <a:ext cx="1554087" cy="13204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w="12700" cap="flat" cmpd="sng" algn="ctr">
          <a:solidFill>
            <a:srgbClr val="0081CB"/>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FCAB0308-B71B-46B3-B05F-F34DBF529076}">
      <dsp:nvSpPr>
        <dsp:cNvPr id="0" name=""/>
        <dsp:cNvSpPr/>
      </dsp:nvSpPr>
      <dsp:spPr>
        <a:xfrm>
          <a:off x="4892471" y="1733289"/>
          <a:ext cx="1554087" cy="548501"/>
        </a:xfrm>
        <a:prstGeom prst="rect">
          <a:avLst/>
        </a:prstGeom>
        <a:noFill/>
        <a:ln>
          <a:noFill/>
        </a:ln>
        <a:effectLst>
          <a:outerShdw blurRad="50800" dist="38100" dir="2700000" algn="t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a:solidFill>
                <a:schemeClr val="bg1"/>
              </a:solidFill>
              <a:latin typeface="Calibri Light" panose="020F0302020204030204" pitchFamily="34" charset="0"/>
              <a:cs typeface="Calibri Light" panose="020F0302020204030204" pitchFamily="34" charset="0"/>
            </a:rPr>
            <a:t>Navigation</a:t>
          </a:r>
          <a:endParaRPr lang="he-IL" sz="1500" kern="1200" dirty="0">
            <a:solidFill>
              <a:schemeClr val="bg1"/>
            </a:solidFill>
            <a:latin typeface="Calibri Light" panose="020F0302020204030204" pitchFamily="34" charset="0"/>
            <a:cs typeface="Calibri Light" panose="020F0302020204030204" pitchFamily="34" charset="0"/>
          </a:endParaRPr>
        </a:p>
      </dsp:txBody>
      <dsp:txXfrm>
        <a:off x="4892471" y="1733289"/>
        <a:ext cx="1554087" cy="548501"/>
      </dsp:txXfrm>
    </dsp:sp>
    <dsp:sp modelId="{0907B43A-F935-4440-B8A7-0510D14FE191}">
      <dsp:nvSpPr>
        <dsp:cNvPr id="0" name=""/>
        <dsp:cNvSpPr/>
      </dsp:nvSpPr>
      <dsp:spPr>
        <a:xfrm>
          <a:off x="7206767" y="331563"/>
          <a:ext cx="1726763" cy="2031486"/>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A59CA1B5-E84E-4576-8067-C5D9E9D1ED7E}">
      <dsp:nvSpPr>
        <dsp:cNvPr id="0" name=""/>
        <dsp:cNvSpPr/>
      </dsp:nvSpPr>
      <dsp:spPr>
        <a:xfrm>
          <a:off x="7293105" y="412823"/>
          <a:ext cx="1554087" cy="13204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9000" b="-9000"/>
          </a:stretch>
        </a:blipFill>
        <a:ln w="12700" cap="flat" cmpd="sng" algn="ctr">
          <a:solidFill>
            <a:srgbClr val="0081CB"/>
          </a:solidFill>
          <a:prstDash val="solid"/>
          <a:miter lim="800000"/>
        </a:ln>
        <a:effectLst/>
      </dsp:spPr>
      <dsp:style>
        <a:lnRef idx="2">
          <a:scrgbClr r="0" g="0" b="0"/>
        </a:lnRef>
        <a:fillRef idx="1">
          <a:scrgbClr r="0" g="0" b="0"/>
        </a:fillRef>
        <a:effectRef idx="0">
          <a:scrgbClr r="0" g="0" b="0"/>
        </a:effectRef>
        <a:fontRef idx="minor"/>
      </dsp:style>
    </dsp:sp>
    <dsp:sp modelId="{3673C500-EFFC-4968-ABD1-D8048700901D}">
      <dsp:nvSpPr>
        <dsp:cNvPr id="0" name=""/>
        <dsp:cNvSpPr/>
      </dsp:nvSpPr>
      <dsp:spPr>
        <a:xfrm>
          <a:off x="7293105" y="1733289"/>
          <a:ext cx="1554087" cy="548501"/>
        </a:xfrm>
        <a:prstGeom prst="rect">
          <a:avLst/>
        </a:prstGeom>
        <a:noFill/>
        <a:ln>
          <a:noFill/>
        </a:ln>
        <a:effectLst>
          <a:outerShdw blurRad="50800" dist="38100" dir="2700000" algn="t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a:solidFill>
                <a:schemeClr val="bg1"/>
              </a:solidFill>
              <a:latin typeface="Calibri Light" panose="020F0302020204030204" pitchFamily="34" charset="0"/>
              <a:cs typeface="Calibri Light" panose="020F0302020204030204" pitchFamily="34" charset="0"/>
            </a:rPr>
            <a:t>Form &amp; Inputs</a:t>
          </a:r>
          <a:endParaRPr lang="he-IL" sz="1500" kern="1200" dirty="0">
            <a:solidFill>
              <a:schemeClr val="bg1"/>
            </a:solidFill>
            <a:latin typeface="Calibri Light" panose="020F0302020204030204" pitchFamily="34" charset="0"/>
            <a:cs typeface="Calibri Light" panose="020F0302020204030204" pitchFamily="34" charset="0"/>
          </a:endParaRPr>
        </a:p>
      </dsp:txBody>
      <dsp:txXfrm>
        <a:off x="7293105" y="1733289"/>
        <a:ext cx="1554087" cy="5485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89D906-5C3D-8DFB-FA4A-B617C5036739}"/>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32A46A7D-1213-3623-0B08-2FB3000DC0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CA235E86-FB1E-EDC0-AF63-0C914109C538}"/>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5" name="מציין מיקום של כותרת תחתונה 4">
            <a:extLst>
              <a:ext uri="{FF2B5EF4-FFF2-40B4-BE49-F238E27FC236}">
                <a16:creationId xmlns:a16="http://schemas.microsoft.com/office/drawing/2014/main" id="{DA38C175-DD20-4FA4-001C-D456294D6FF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7557DD3-44BF-0FBB-171E-5BCD041AC88B}"/>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2958414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6CCCCE-61B8-9540-4DD0-7041A594113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2159AAA-1C61-3DFF-0F0D-3114B1A41B35}"/>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6676190-F840-9DE4-B314-F07B8BC83026}"/>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5" name="מציין מיקום של כותרת תחתונה 4">
            <a:extLst>
              <a:ext uri="{FF2B5EF4-FFF2-40B4-BE49-F238E27FC236}">
                <a16:creationId xmlns:a16="http://schemas.microsoft.com/office/drawing/2014/main" id="{7C2CCE34-BC79-663B-48EA-E9C4873A4CF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A84BD1E-2CDC-A586-3C9A-A8F68514EB51}"/>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3435452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D29A798-51B7-7B4D-D204-A69153FE581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ED863B3-FD8B-C8DA-2BF7-1A1E5F80A9DC}"/>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C4CAD90-487F-6415-DF46-268499A106A8}"/>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5" name="מציין מיקום של כותרת תחתונה 4">
            <a:extLst>
              <a:ext uri="{FF2B5EF4-FFF2-40B4-BE49-F238E27FC236}">
                <a16:creationId xmlns:a16="http://schemas.microsoft.com/office/drawing/2014/main" id="{FE25F009-C1FA-4C42-D23C-08447111FB2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50D247A-98C8-6879-F6AB-564338C01E67}"/>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3903913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9E1F30B-AC36-4CC0-26AB-619FD9808BB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AFFA77C-C906-2D00-38B0-C5AD4EE3F563}"/>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1E99A6E-BCB9-C5C3-2E49-FAA4E2F31090}"/>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5" name="מציין מיקום של כותרת תחתונה 4">
            <a:extLst>
              <a:ext uri="{FF2B5EF4-FFF2-40B4-BE49-F238E27FC236}">
                <a16:creationId xmlns:a16="http://schemas.microsoft.com/office/drawing/2014/main" id="{DC6E174C-9872-E104-C682-AF335A57B63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C34C85-724F-13C5-5940-0CA61DB4F211}"/>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743802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4D3D88-CEAC-FEB6-4689-B57E335460F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1015E2C-F2A0-566C-A46C-8BC61E419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B5E9237-3714-2C26-1FF1-B1C6CB1F2A8C}"/>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5" name="מציין מיקום של כותרת תחתונה 4">
            <a:extLst>
              <a:ext uri="{FF2B5EF4-FFF2-40B4-BE49-F238E27FC236}">
                <a16:creationId xmlns:a16="http://schemas.microsoft.com/office/drawing/2014/main" id="{0D52967F-E132-424F-AB31-EDF2B83C9F5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B7BC3F3-F90C-EA20-AB76-9CD5ADA9A072}"/>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887113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6669CA9-F8DA-2F0F-A618-B0E7ACC11F3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4C227B7-AB6F-CDEA-C192-745CCF5BDA29}"/>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1CD09481-B9E4-B261-7262-CE6D2F3021F4}"/>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384FE8E2-96B8-3F0A-1EE4-8850F89D6D73}"/>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6" name="מציין מיקום של כותרת תחתונה 5">
            <a:extLst>
              <a:ext uri="{FF2B5EF4-FFF2-40B4-BE49-F238E27FC236}">
                <a16:creationId xmlns:a16="http://schemas.microsoft.com/office/drawing/2014/main" id="{D526E938-1976-F960-525B-EFE8597F197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85E102E-73AF-EEE8-133A-A657C3CBF44E}"/>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3190622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77974F-9904-7983-DECE-3D8765A64EC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12F135D-F13E-6603-6F63-2AEE8EF1E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6872865-B4DF-7ACF-2EA4-A1D217B79A62}"/>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61A5EB2F-F349-37A3-7C5D-04553BB994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D5F1C60-7A67-2EE0-80D0-6FC89A3BDA7E}"/>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3BB169C-BACD-F5DE-F000-392A2A06AF46}"/>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8" name="מציין מיקום של כותרת תחתונה 7">
            <a:extLst>
              <a:ext uri="{FF2B5EF4-FFF2-40B4-BE49-F238E27FC236}">
                <a16:creationId xmlns:a16="http://schemas.microsoft.com/office/drawing/2014/main" id="{73DCF5E8-41D4-1354-9C43-DA0A1DB9AD3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39F6238-2674-6BBC-5A5B-8C82E2947382}"/>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1911587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8D2034-23A6-02B2-A1C0-269B6A4A13A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9CE565A0-942F-B14F-3CD7-B6BE10FE1205}"/>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4" name="מציין מיקום של כותרת תחתונה 3">
            <a:extLst>
              <a:ext uri="{FF2B5EF4-FFF2-40B4-BE49-F238E27FC236}">
                <a16:creationId xmlns:a16="http://schemas.microsoft.com/office/drawing/2014/main" id="{03408434-58B0-B863-22DC-914084A0A84C}"/>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85074FCD-99E5-D477-299A-A8195B611AA5}"/>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609208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6E906D6-6A1A-1BE7-433B-28547BA7E497}"/>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3" name="מציין מיקום של כותרת תחתונה 2">
            <a:extLst>
              <a:ext uri="{FF2B5EF4-FFF2-40B4-BE49-F238E27FC236}">
                <a16:creationId xmlns:a16="http://schemas.microsoft.com/office/drawing/2014/main" id="{FCA80999-E8ED-F3C2-418E-C4AA845D55B1}"/>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25A6126C-9230-BA83-F2FD-0A128AC54F39}"/>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428920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46989F-A762-BC16-6B56-6452B11AF9E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62B353C-3B8E-1BCB-4438-8C6AE1BC6E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AF32E01-24AC-4AF8-2F14-42777A0F6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9C24AED-8168-D5D5-0434-991750B4B8D6}"/>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6" name="מציין מיקום של כותרת תחתונה 5">
            <a:extLst>
              <a:ext uri="{FF2B5EF4-FFF2-40B4-BE49-F238E27FC236}">
                <a16:creationId xmlns:a16="http://schemas.microsoft.com/office/drawing/2014/main" id="{02B6DE70-24E2-A808-4F73-5C142D8B54D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4F6439C-C300-C0BA-C0AF-5A039A5EA18C}"/>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837126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CEB479-5BDA-F917-CDEB-917179DC3D2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DFE2F42-13A2-1F8D-1C9E-07C5467C5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20E1ADFC-B51A-43AC-787F-573BC570E5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502D26A-192F-33AD-AC33-6FBFF7E249D7}"/>
              </a:ext>
            </a:extLst>
          </p:cNvPr>
          <p:cNvSpPr>
            <a:spLocks noGrp="1"/>
          </p:cNvSpPr>
          <p:nvPr>
            <p:ph type="dt" sz="half" idx="10"/>
          </p:nvPr>
        </p:nvSpPr>
        <p:spPr/>
        <p:txBody>
          <a:bodyPr/>
          <a:lstStyle/>
          <a:p>
            <a:fld id="{CDFE40E9-FFBA-4134-9ECC-0934332EEE18}" type="datetimeFigureOut">
              <a:rPr lang="he-IL" smtClean="0"/>
              <a:t>י'/שבט/תשפ"ג</a:t>
            </a:fld>
            <a:endParaRPr lang="he-IL"/>
          </a:p>
        </p:txBody>
      </p:sp>
      <p:sp>
        <p:nvSpPr>
          <p:cNvPr id="6" name="מציין מיקום של כותרת תחתונה 5">
            <a:extLst>
              <a:ext uri="{FF2B5EF4-FFF2-40B4-BE49-F238E27FC236}">
                <a16:creationId xmlns:a16="http://schemas.microsoft.com/office/drawing/2014/main" id="{72E936EE-2CFC-5B38-D332-4B1FB2A7A85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2B4D4F7-E5BF-158C-3820-9B5307048B52}"/>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267329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0699E278-65B5-4DFD-DE5A-FF54F0D4D088}"/>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25E4675-8599-0F24-A3C0-C0BA0633DE1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5F554BD-976B-A9FC-4A07-DC637E3B0D08}"/>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DFE40E9-FFBA-4134-9ECC-0934332EEE18}" type="datetimeFigureOut">
              <a:rPr lang="he-IL" smtClean="0"/>
              <a:t>י'/שבט/תשפ"ג</a:t>
            </a:fld>
            <a:endParaRPr lang="he-IL"/>
          </a:p>
        </p:txBody>
      </p:sp>
      <p:sp>
        <p:nvSpPr>
          <p:cNvPr id="5" name="מציין מיקום של כותרת תחתונה 4">
            <a:extLst>
              <a:ext uri="{FF2B5EF4-FFF2-40B4-BE49-F238E27FC236}">
                <a16:creationId xmlns:a16="http://schemas.microsoft.com/office/drawing/2014/main" id="{24DB6D9D-5F18-B79E-D573-635D94557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74C202C8-9061-9B39-6AD2-D7237F5E5DFA}"/>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B8C47B7-200B-4ABA-A125-ECECB2AC7E91}" type="slidenum">
              <a:rPr lang="he-IL" smtClean="0"/>
              <a:t>‹#›</a:t>
            </a:fld>
            <a:endParaRPr lang="he-IL"/>
          </a:p>
        </p:txBody>
      </p:sp>
    </p:spTree>
    <p:extLst>
      <p:ext uri="{BB962C8B-B14F-4D97-AF65-F5344CB8AC3E}">
        <p14:creationId xmlns:p14="http://schemas.microsoft.com/office/powerpoint/2010/main" val="1478193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6.wdp"/><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customization/typography/" TargetMode="Externa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mui.com/material-ui/customization/default-theme/?expand-path=$.typography#explore" TargetMode="Externa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mui.com/material-ui/api/typography/#props"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8.xml"/><Relationship Id="rId18" Type="http://schemas.openxmlformats.org/officeDocument/2006/relationships/slide" Target="slide62.xml"/><Relationship Id="rId3" Type="http://schemas.microsoft.com/office/2007/relationships/hdphoto" Target="../media/hdphoto1.wdp"/><Relationship Id="rId21" Type="http://schemas.openxmlformats.org/officeDocument/2006/relationships/slide" Target="slide76.xml"/><Relationship Id="rId7" Type="http://schemas.openxmlformats.org/officeDocument/2006/relationships/slide" Target="slide10.xml"/><Relationship Id="rId12" Type="http://schemas.openxmlformats.org/officeDocument/2006/relationships/slide" Target="slide23.xml"/><Relationship Id="rId17" Type="http://schemas.openxmlformats.org/officeDocument/2006/relationships/slide" Target="slide56.xml"/><Relationship Id="rId2" Type="http://schemas.openxmlformats.org/officeDocument/2006/relationships/image" Target="../media/image5.png"/><Relationship Id="rId16" Type="http://schemas.openxmlformats.org/officeDocument/2006/relationships/slide" Target="slide59.xml"/><Relationship Id="rId20" Type="http://schemas.openxmlformats.org/officeDocument/2006/relationships/slide" Target="slide67.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22.xml"/><Relationship Id="rId5" Type="http://schemas.openxmlformats.org/officeDocument/2006/relationships/slide" Target="slide5.xml"/><Relationship Id="rId15" Type="http://schemas.openxmlformats.org/officeDocument/2006/relationships/slide" Target="slide43.xml"/><Relationship Id="rId23" Type="http://schemas.openxmlformats.org/officeDocument/2006/relationships/slide" Target="slide80.xml"/><Relationship Id="rId10" Type="http://schemas.openxmlformats.org/officeDocument/2006/relationships/slide" Target="slide21.xml"/><Relationship Id="rId19" Type="http://schemas.openxmlformats.org/officeDocument/2006/relationships/slide" Target="slide64.xml"/><Relationship Id="rId4" Type="http://schemas.openxmlformats.org/officeDocument/2006/relationships/slide" Target="slide4.xml"/><Relationship Id="rId9" Type="http://schemas.openxmlformats.org/officeDocument/2006/relationships/slide" Target="slide12.xml"/><Relationship Id="rId14" Type="http://schemas.openxmlformats.org/officeDocument/2006/relationships/slide" Target="slide34.xml"/><Relationship Id="rId22" Type="http://schemas.openxmlformats.org/officeDocument/2006/relationships/slide" Target="slide77.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box/#the-sx-prop" TargetMode="External"/><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mui.com/system/getting-started/the-sx-prop/" TargetMode="Externa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slide" Target="slide2.xml"/><Relationship Id="rId4" Type="http://schemas.openxmlformats.org/officeDocument/2006/relationships/hyperlink" Target="https://mui.com/material-ui/api/divider/" TargetMode="Externa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button/" TargetMode="External"/><Relationship Id="rId5" Type="http://schemas.openxmlformats.org/officeDocument/2006/relationships/image" Target="../media/image56.sv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card/" TargetMode="External"/><Relationship Id="rId5" Type="http://schemas.openxmlformats.org/officeDocument/2006/relationships/image" Target="../media/image68.sv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mui.com/material-ui/api/card-header/"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mui.com/material-ui/api/card-content/" TargetMode="External"/></Relationships>
</file>

<file path=ppt/slides/_rels/slide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mui.com/material-ui/api/card-action-area/"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slide" Target="slide2.xml"/><Relationship Id="rId5" Type="http://schemas.openxmlformats.org/officeDocument/2006/relationships/diagramLayout" Target="../diagrams/layout1.xml"/><Relationship Id="rId10" Type="http://schemas.openxmlformats.org/officeDocument/2006/relationships/image" Target="../media/image8.svg"/><Relationship Id="rId4" Type="http://schemas.openxmlformats.org/officeDocument/2006/relationships/diagramData" Target="../diagrams/data1.xml"/><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mui.com/material-ui/api/card-media/"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list/" TargetMode="External"/><Relationship Id="rId5" Type="http://schemas.openxmlformats.org/officeDocument/2006/relationships/image" Target="../media/image85.sv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mui.com/material-ui/api/list/" TargetMode="External"/></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mui.com/material-ui/api/list/" TargetMode="External"/></Relationships>
</file>

<file path=ppt/slides/_rels/slide4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hyperlink" Target="https://mui.com/material-ui/api/list/" TargetMode="External"/></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hyperlink" Target="https://mui.com/material-ui/api/list/" TargetMode="External"/></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s://mui.com/material-ui/api/list/" TargetMode="External"/></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s://mui.com/material-ui/api/list/"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slide" Target="slide2.xml"/><Relationship Id="rId5" Type="http://schemas.openxmlformats.org/officeDocument/2006/relationships/image" Target="../media/image11.sv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mui.com/material-ui/api/list/" TargetMode="External"/></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hyperlink" Target="https://mui.com/material-ui/api/list/" TargetMode="External"/></Relationships>
</file>

<file path=ppt/slides/_rels/slide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hyperlink" Target="https://mui.com/material-ui/api/list/" TargetMode="External"/></Relationships>
</file>

<file path=ppt/slides/_rels/slide5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dialog/" TargetMode="External"/><Relationship Id="rId5" Type="http://schemas.openxmlformats.org/officeDocument/2006/relationships/image" Target="../media/image85.sv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hyperlink" Target="https://mui.com/material-ui/api/list/" TargetMode="External"/></Relationships>
</file>

<file path=ppt/slides/_rels/slide55.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progress/" TargetMode="External"/><Relationship Id="rId5" Type="http://schemas.openxmlformats.org/officeDocument/2006/relationships/image" Target="../media/image85.sv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snackbar/" TargetMode="External"/><Relationship Id="rId5" Type="http://schemas.openxmlformats.org/officeDocument/2006/relationships/image" Target="../media/image106.svg"/><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snackbar/" TargetMode="External"/><Relationship Id="rId5" Type="http://schemas.openxmlformats.org/officeDocument/2006/relationships/image" Target="../media/image108.sv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mui.com/material-ui/api/list/" TargetMode="External"/></Relationships>
</file>

<file path=ppt/slides/_rels/slide5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slide" Target="slide2.xml"/><Relationship Id="rId5" Type="http://schemas.openxmlformats.org/officeDocument/2006/relationships/image" Target="../media/image13.sv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box/" TargetMode="External"/><Relationship Id="rId5" Type="http://schemas.openxmlformats.org/officeDocument/2006/relationships/image" Target="../media/image111.sv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container/" TargetMode="External"/><Relationship Id="rId5" Type="http://schemas.openxmlformats.org/officeDocument/2006/relationships/image" Target="../media/image115.sv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stack/" TargetMode="External"/><Relationship Id="rId5" Type="http://schemas.openxmlformats.org/officeDocument/2006/relationships/image" Target="../media/image119.svg"/><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2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grid/" TargetMode="External"/><Relationship Id="rId5" Type="http://schemas.openxmlformats.org/officeDocument/2006/relationships/image" Target="../media/image127.sv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slide" Target="slide2.xml"/><Relationship Id="rId5" Type="http://schemas.openxmlformats.org/officeDocument/2006/relationships/image" Target="../media/image133.svg"/><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4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5.svg"/><Relationship Id="rId4" Type="http://schemas.openxmlformats.org/officeDocument/2006/relationships/image" Target="../media/image144.png"/></Relationships>
</file>

<file path=ppt/slides/_rels/slide7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app-bar/" TargetMode="External"/><Relationship Id="rId5" Type="http://schemas.openxmlformats.org/officeDocument/2006/relationships/image" Target="../media/image119.sv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mui.com/material-ui/api/app-bar/#props" TargetMode="External"/></Relationships>
</file>

<file path=ppt/slides/_rels/slide7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hyperlink" Target="https://mui.com/material-ui/api/toolbar/"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bottom-navigation/" TargetMode="External"/><Relationship Id="rId5" Type="http://schemas.openxmlformats.org/officeDocument/2006/relationships/image" Target="../media/image151.svg"/><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hyperlink" Target="https://mui.com/material-ui/api/bottom-navigation-action/" TargetMode="External"/></Relationships>
</file>

<file path=ppt/slides/_rels/slide8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hyperlink" Target="https://mui.com/material-ui/api/bottom-navigation/" TargetMode="External"/></Relationships>
</file>

<file path=ppt/slides/_rels/slide8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85.xml.rels><?xml version="1.0" encoding="UTF-8" standalone="yes"?>
<Relationships xmlns="http://schemas.openxmlformats.org/package/2006/relationships"><Relationship Id="rId8" Type="http://schemas.openxmlformats.org/officeDocument/2006/relationships/image" Target="../media/image158.png"/><Relationship Id="rId3" Type="http://schemas.microsoft.com/office/2007/relationships/hdphoto" Target="../media/hdphoto5.wdp"/><Relationship Id="rId7" Type="http://schemas.openxmlformats.org/officeDocument/2006/relationships/image" Target="../media/image15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45.svg"/><Relationship Id="rId4" Type="http://schemas.openxmlformats.org/officeDocument/2006/relationships/image" Target="../media/image144.png"/></Relationships>
</file>

<file path=ppt/slides/_rels/slide86.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customization/typography/" TargetMode="External"/><Relationship Id="rId5" Type="http://schemas.openxmlformats.org/officeDocument/2006/relationships/image" Target="../media/image127.svg"/><Relationship Id="rId4" Type="http://schemas.openxmlformats.org/officeDocument/2006/relationships/image" Target="../media/image126.png"/></Relationships>
</file>

<file path=ppt/slides/_rels/slide8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mui.com/material-ui/api/list/" TargetMode="External"/></Relationships>
</file>

<file path=ppt/slides/_rels/slide8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5.svg"/><Relationship Id="rId4" Type="http://schemas.openxmlformats.org/officeDocument/2006/relationships/image" Target="../media/image144.png"/></Relationships>
</file>

<file path=ppt/slides/_rels/slide8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5.svg"/><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mui.com/material-ui/customization/theming/" TargetMode="External"/><Relationship Id="rId5" Type="http://schemas.openxmlformats.org/officeDocument/2006/relationships/slide" Target="slide2.xml"/><Relationship Id="rId4" Type="http://schemas.openxmlformats.org/officeDocument/2006/relationships/image" Target="../media/image28.png"/></Relationships>
</file>

<file path=ppt/slides/_rels/slide9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5.svg"/><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0"/>
          </a:stretch>
        </a:blipFill>
        <a:effectLst/>
      </p:bgPr>
    </p:bg>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F32576FD-4F2D-C487-0BF6-F8BF30343F6E}"/>
              </a:ext>
            </a:extLst>
          </p:cNvPr>
          <p:cNvSpPr>
            <a:spLocks noGrp="1"/>
          </p:cNvSpPr>
          <p:nvPr>
            <p:ph type="subTitle" idx="1"/>
          </p:nvPr>
        </p:nvSpPr>
        <p:spPr>
          <a:xfrm>
            <a:off x="-314327" y="6319531"/>
            <a:ext cx="12506325" cy="409447"/>
          </a:xfrm>
          <a:effectLst>
            <a:outerShdw blurRad="50800" dist="38100" dir="2700000" algn="tl" rotWithShape="0">
              <a:prstClr val="black">
                <a:alpha val="40000"/>
              </a:prstClr>
            </a:outerShdw>
          </a:effectLst>
        </p:spPr>
        <p:txBody>
          <a:bodyPr>
            <a:normAutofit/>
          </a:bodyPr>
          <a:lstStyle/>
          <a:p>
            <a:r>
              <a:rPr lang="en-US" sz="1800" dirty="0">
                <a:solidFill>
                  <a:schemeClr val="bg1"/>
                </a:solidFill>
              </a:rPr>
              <a:t>Created By: David Yakin 2022</a:t>
            </a:r>
            <a:endParaRPr lang="he-IL" sz="1800" dirty="0">
              <a:solidFill>
                <a:schemeClr val="bg1"/>
              </a:solidFill>
            </a:endParaRPr>
          </a:p>
        </p:txBody>
      </p:sp>
      <p:pic>
        <p:nvPicPr>
          <p:cNvPr id="5" name="תמונה 4" descr="תמונה שמכילה טקסט, שלט&#10;&#10;התיאור נוצר באופן אוטומטי">
            <a:extLst>
              <a:ext uri="{FF2B5EF4-FFF2-40B4-BE49-F238E27FC236}">
                <a16:creationId xmlns:a16="http://schemas.microsoft.com/office/drawing/2014/main" id="{38A134D3-6D8C-9CFF-0614-A26F540D2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90" y="337896"/>
            <a:ext cx="2264812" cy="809131"/>
          </a:xfrm>
          <a:prstGeom prst="rect">
            <a:avLst/>
          </a:prstGeom>
        </p:spPr>
      </p:pic>
      <p:pic>
        <p:nvPicPr>
          <p:cNvPr id="7" name="גרפיקה 6">
            <a:extLst>
              <a:ext uri="{FF2B5EF4-FFF2-40B4-BE49-F238E27FC236}">
                <a16:creationId xmlns:a16="http://schemas.microsoft.com/office/drawing/2014/main" id="{BD42C5BC-4842-884F-6A95-090C60ABA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7296" y="669667"/>
            <a:ext cx="3837405" cy="3046899"/>
          </a:xfrm>
          <a:prstGeom prst="rect">
            <a:avLst/>
          </a:prstGeom>
          <a:effectLst>
            <a:outerShdw blurRad="50800" dist="38100" dir="2700000" algn="tl" rotWithShape="0">
              <a:prstClr val="black">
                <a:alpha val="40000"/>
              </a:prstClr>
            </a:outerShdw>
            <a:reflection endPos="0" dir="5400000" sy="-100000" algn="bl" rotWithShape="0"/>
          </a:effectLst>
        </p:spPr>
      </p:pic>
      <p:sp>
        <p:nvSpPr>
          <p:cNvPr id="8" name="תיבת טקסט 7">
            <a:extLst>
              <a:ext uri="{FF2B5EF4-FFF2-40B4-BE49-F238E27FC236}">
                <a16:creationId xmlns:a16="http://schemas.microsoft.com/office/drawing/2014/main" id="{AABB4F06-FAE8-F077-A156-306A512E9412}"/>
              </a:ext>
            </a:extLst>
          </p:cNvPr>
          <p:cNvSpPr txBox="1"/>
          <p:nvPr/>
        </p:nvSpPr>
        <p:spPr>
          <a:xfrm>
            <a:off x="-2" y="3551578"/>
            <a:ext cx="12192000" cy="1446550"/>
          </a:xfrm>
          <a:prstGeom prst="rect">
            <a:avLst/>
          </a:prstGeom>
          <a:noFill/>
          <a:effectLst>
            <a:outerShdw blurRad="50800" dist="38100" dir="2700000" algn="tl" rotWithShape="0">
              <a:prstClr val="black">
                <a:alpha val="40000"/>
              </a:prstClr>
            </a:outerShdw>
          </a:effectLst>
        </p:spPr>
        <p:txBody>
          <a:bodyPr wrap="square" rtlCol="1">
            <a:spAutoFit/>
          </a:bodyPr>
          <a:lstStyle/>
          <a:p>
            <a:pPr algn="ctr"/>
            <a:r>
              <a:rPr lang="en-US" sz="8800" dirty="0">
                <a:solidFill>
                  <a:srgbClr val="0081CB"/>
                </a:solidFill>
                <a:latin typeface="Calibri Light" panose="020F0302020204030204" pitchFamily="34" charset="0"/>
                <a:cs typeface="Calibri Light" panose="020F0302020204030204" pitchFamily="34" charset="0"/>
              </a:rPr>
              <a:t>Material-UI</a:t>
            </a:r>
            <a:endParaRPr lang="he-IL" sz="8800" dirty="0">
              <a:solidFill>
                <a:srgbClr val="0081CB"/>
              </a:solidFill>
              <a:latin typeface="Calibri Light" panose="020F0302020204030204" pitchFamily="34" charset="0"/>
              <a:cs typeface="Calibri Light" panose="020F0302020204030204" pitchFamily="34" charset="0"/>
            </a:endParaRPr>
          </a:p>
        </p:txBody>
      </p:sp>
      <p:sp>
        <p:nvSpPr>
          <p:cNvPr id="2" name="תיבת טקסט 1">
            <a:extLst>
              <a:ext uri="{FF2B5EF4-FFF2-40B4-BE49-F238E27FC236}">
                <a16:creationId xmlns:a16="http://schemas.microsoft.com/office/drawing/2014/main" id="{BF501269-D74D-EBCC-893A-2C4DE8300A85}"/>
              </a:ext>
            </a:extLst>
          </p:cNvPr>
          <p:cNvSpPr txBox="1"/>
          <p:nvPr/>
        </p:nvSpPr>
        <p:spPr>
          <a:xfrm>
            <a:off x="1" y="4655583"/>
            <a:ext cx="12191999" cy="1077218"/>
          </a:xfrm>
          <a:prstGeom prst="rect">
            <a:avLst/>
          </a:prstGeom>
          <a:noFill/>
          <a:effectLst>
            <a:outerShdw blurRad="50800" dist="38100" dir="2700000" algn="tl" rotWithShape="0">
              <a:prstClr val="black">
                <a:alpha val="40000"/>
              </a:prstClr>
            </a:outerShdw>
          </a:effectLst>
        </p:spPr>
        <p:txBody>
          <a:bodyPr wrap="square" rtlCol="1">
            <a:spAutoFit/>
          </a:bodyPr>
          <a:lstStyle/>
          <a:p>
            <a:pPr algn="ctr"/>
            <a:r>
              <a:rPr lang="en-US" sz="3200" dirty="0">
                <a:solidFill>
                  <a:srgbClr val="00B0FF"/>
                </a:solidFill>
                <a:latin typeface="+mj-lt"/>
              </a:rPr>
              <a:t>React components that implement</a:t>
            </a:r>
          </a:p>
          <a:p>
            <a:pPr algn="ctr"/>
            <a:r>
              <a:rPr lang="en-US" sz="3200" dirty="0">
                <a:solidFill>
                  <a:srgbClr val="00B0FF"/>
                </a:solidFill>
                <a:latin typeface="+mj-lt"/>
              </a:rPr>
              <a:t>Google’s Material Design</a:t>
            </a:r>
            <a:endParaRPr lang="he-IL" sz="3200" dirty="0">
              <a:solidFill>
                <a:srgbClr val="00B0FF"/>
              </a:solidFill>
              <a:latin typeface="+mj-lt"/>
            </a:endParaRPr>
          </a:p>
        </p:txBody>
      </p:sp>
    </p:spTree>
    <p:extLst>
      <p:ext uri="{BB962C8B-B14F-4D97-AF65-F5344CB8AC3E}">
        <p14:creationId xmlns:p14="http://schemas.microsoft.com/office/powerpoint/2010/main" val="295464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5000"/>
                    </a14:imgEffect>
                  </a14:imgLayer>
                </a14:imgProps>
              </a:ext>
            </a:extLst>
          </a:blip>
          <a:srcRect/>
          <a:tile tx="-3105150" ty="-1371600" sx="100000" sy="100000" flip="none" algn="tl"/>
        </a:blipFill>
        <a:effectLst/>
      </p:bgPr>
    </p:bg>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2F418479-A353-E4FC-DB34-2E5389A1384E}"/>
              </a:ext>
            </a:extLst>
          </p:cNvPr>
          <p:cNvSpPr>
            <a:spLocks noGrp="1"/>
          </p:cNvSpPr>
          <p:nvPr>
            <p:ph type="title"/>
          </p:nvPr>
        </p:nvSpPr>
        <p:spPr>
          <a:xfrm>
            <a:off x="838200" y="1593562"/>
            <a:ext cx="10515600" cy="1325563"/>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Components</a:t>
            </a:r>
            <a:endParaRPr lang="he-IL" sz="6600" dirty="0">
              <a:solidFill>
                <a:srgbClr val="00B0FF"/>
              </a:solidFill>
              <a:latin typeface="Aharoni" panose="02010803020104030203" pitchFamily="2" charset="-79"/>
              <a:cs typeface="Aharoni" panose="02010803020104030203" pitchFamily="2" charset="-79"/>
            </a:endParaRPr>
          </a:p>
        </p:txBody>
      </p:sp>
      <p:graphicFrame>
        <p:nvGraphicFramePr>
          <p:cNvPr id="4" name="מציין מיקום תוכן 3">
            <a:extLst>
              <a:ext uri="{FF2B5EF4-FFF2-40B4-BE49-F238E27FC236}">
                <a16:creationId xmlns:a16="http://schemas.microsoft.com/office/drawing/2014/main" id="{DF8775D3-2D29-2AE8-62FB-1B13066671A8}"/>
              </a:ext>
            </a:extLst>
          </p:cNvPr>
          <p:cNvGraphicFramePr>
            <a:graphicFrameLocks noGrp="1"/>
          </p:cNvGraphicFramePr>
          <p:nvPr>
            <p:ph idx="1"/>
            <p:extLst>
              <p:ext uri="{D42A27DB-BD31-4B8C-83A1-F6EECF244321}">
                <p14:modId xmlns:p14="http://schemas.microsoft.com/office/powerpoint/2010/main" val="4145688857"/>
              </p:ext>
            </p:extLst>
          </p:nvPr>
        </p:nvGraphicFramePr>
        <p:xfrm>
          <a:off x="1626802" y="2774011"/>
          <a:ext cx="8938395" cy="2694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קבוצה 1">
            <a:extLst>
              <a:ext uri="{FF2B5EF4-FFF2-40B4-BE49-F238E27FC236}">
                <a16:creationId xmlns:a16="http://schemas.microsoft.com/office/drawing/2014/main" id="{E55B9197-3A18-72C1-92FB-74C23ACACB67}"/>
              </a:ext>
            </a:extLst>
          </p:cNvPr>
          <p:cNvGrpSpPr/>
          <p:nvPr/>
        </p:nvGrpSpPr>
        <p:grpSpPr>
          <a:xfrm>
            <a:off x="11531062" y="6218184"/>
            <a:ext cx="444056" cy="435451"/>
            <a:chOff x="2295597" y="5371873"/>
            <a:chExt cx="444056" cy="435451"/>
          </a:xfrm>
        </p:grpSpPr>
        <p:sp>
          <p:nvSpPr>
            <p:cNvPr id="3" name="מלבן 2">
              <a:extLst>
                <a:ext uri="{FF2B5EF4-FFF2-40B4-BE49-F238E27FC236}">
                  <a16:creationId xmlns:a16="http://schemas.microsoft.com/office/drawing/2014/main" id="{98B6FC4B-08C4-0287-C00F-039277234B34}"/>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5" name="גרפיקה 2" descr="תו ^ כלפי מעלה קו מיתאר">
              <a:hlinkClick r:id="rId9" action="ppaction://hlinksldjump"/>
              <a:extLst>
                <a:ext uri="{FF2B5EF4-FFF2-40B4-BE49-F238E27FC236}">
                  <a16:creationId xmlns:a16="http://schemas.microsoft.com/office/drawing/2014/main" id="{392A2216-8F43-3EB0-8D5F-96A08D8881E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34271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9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510AFFB1-2211-AA18-FA70-4FB80E614653}"/>
              </a:ext>
            </a:extLst>
          </p:cNvPr>
          <p:cNvGrpSpPr/>
          <p:nvPr/>
        </p:nvGrpSpPr>
        <p:grpSpPr>
          <a:xfrm>
            <a:off x="1160015" y="1728926"/>
            <a:ext cx="9871969" cy="3400148"/>
            <a:chOff x="1160015" y="1728926"/>
            <a:chExt cx="9871969" cy="3400148"/>
          </a:xfrm>
        </p:grpSpPr>
        <p:sp>
          <p:nvSpPr>
            <p:cNvPr id="4" name="מלבן 3">
              <a:extLst>
                <a:ext uri="{FF2B5EF4-FFF2-40B4-BE49-F238E27FC236}">
                  <a16:creationId xmlns:a16="http://schemas.microsoft.com/office/drawing/2014/main" id="{3365C120-3F3F-9CCD-79B1-7EF5D40FB7E3}"/>
                </a:ext>
              </a:extLst>
            </p:cNvPr>
            <p:cNvSpPr/>
            <p:nvPr/>
          </p:nvSpPr>
          <p:spPr>
            <a:xfrm>
              <a:off x="1160015" y="1728926"/>
              <a:ext cx="9871969" cy="3400148"/>
            </a:xfrm>
            <a:prstGeom prst="rect">
              <a:avLst/>
            </a:prstGeom>
            <a:solidFill>
              <a:schemeClr val="tx1"/>
            </a:solid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dirty="0"/>
            </a:p>
          </p:txBody>
        </p:sp>
        <p:sp>
          <p:nvSpPr>
            <p:cNvPr id="5" name="מלבן 4">
              <a:extLst>
                <a:ext uri="{FF2B5EF4-FFF2-40B4-BE49-F238E27FC236}">
                  <a16:creationId xmlns:a16="http://schemas.microsoft.com/office/drawing/2014/main" id="{E075CF0C-26C5-465E-E1E4-06B54AB98D3D}"/>
                </a:ext>
              </a:extLst>
            </p:cNvPr>
            <p:cNvSpPr/>
            <p:nvPr/>
          </p:nvSpPr>
          <p:spPr>
            <a:xfrm>
              <a:off x="1434842" y="1976239"/>
              <a:ext cx="9333122" cy="2892246"/>
            </a:xfrm>
            <a:prstGeom prst="rect">
              <a:avLst/>
            </a:prstGeom>
            <a:blipFill dpi="0" rotWithShape="1">
              <a:blip r:embed="rId4">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rcRect/>
              <a:stretch>
                <a:fillRect t="1" r="-5198" b="-3078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כותרת 1">
            <a:extLst>
              <a:ext uri="{FF2B5EF4-FFF2-40B4-BE49-F238E27FC236}">
                <a16:creationId xmlns:a16="http://schemas.microsoft.com/office/drawing/2014/main" id="{4AEFD691-0FE5-45A7-C16F-AAF266313116}"/>
              </a:ext>
            </a:extLst>
          </p:cNvPr>
          <p:cNvSpPr>
            <a:spLocks noGrp="1"/>
          </p:cNvSpPr>
          <p:nvPr>
            <p:ph type="title"/>
          </p:nvPr>
        </p:nvSpPr>
        <p:spPr>
          <a:xfrm>
            <a:off x="1704782" y="2165007"/>
            <a:ext cx="8831116" cy="1126836"/>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Data Display</a:t>
            </a:r>
            <a:endParaRPr lang="he-IL" sz="6600" dirty="0">
              <a:solidFill>
                <a:srgbClr val="00B0FF"/>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BC2D5BD-9680-C1F1-7CFD-45ADCA76E018}"/>
              </a:ext>
            </a:extLst>
          </p:cNvPr>
          <p:cNvSpPr>
            <a:spLocks noGrp="1"/>
          </p:cNvSpPr>
          <p:nvPr>
            <p:ph idx="1"/>
          </p:nvPr>
        </p:nvSpPr>
        <p:spPr>
          <a:xfrm>
            <a:off x="1704781" y="3291844"/>
            <a:ext cx="8831117" cy="1315604"/>
          </a:xfrm>
          <a:effectLst>
            <a:outerShdw blurRad="50800" dist="38100" dir="2700000" algn="tl" rotWithShape="0">
              <a:prstClr val="black">
                <a:alpha val="40000"/>
              </a:prstClr>
            </a:outerShdw>
          </a:effectLst>
        </p:spPr>
        <p:txBody>
          <a:bodyPr/>
          <a:lstStyle/>
          <a:p>
            <a:pPr marL="0" indent="0" algn="ctr">
              <a:buNone/>
            </a:pPr>
            <a:r>
              <a:rPr lang="he-IL" dirty="0">
                <a:solidFill>
                  <a:schemeClr val="bg1"/>
                </a:solidFill>
                <a:latin typeface="Calibri Light" panose="020F0302020204030204" pitchFamily="34" charset="0"/>
                <a:cs typeface="Calibri Light" panose="020F0302020204030204" pitchFamily="34" charset="0"/>
              </a:rPr>
              <a:t>קומפוננטות שעוסקות בתצוגת מידע בדרכים שונות לגולש</a:t>
            </a:r>
            <a:endParaRPr lang="he-IL" dirty="0">
              <a:latin typeface="Calibri Light" panose="020F0302020204030204" pitchFamily="34" charset="0"/>
              <a:cs typeface="Calibri Light" panose="020F0302020204030204" pitchFamily="34" charset="0"/>
            </a:endParaRPr>
          </a:p>
        </p:txBody>
      </p:sp>
      <p:grpSp>
        <p:nvGrpSpPr>
          <p:cNvPr id="7" name="קבוצה 6">
            <a:extLst>
              <a:ext uri="{FF2B5EF4-FFF2-40B4-BE49-F238E27FC236}">
                <a16:creationId xmlns:a16="http://schemas.microsoft.com/office/drawing/2014/main" id="{D1204841-8463-10B2-37F2-C7FBA0E36148}"/>
              </a:ext>
            </a:extLst>
          </p:cNvPr>
          <p:cNvGrpSpPr/>
          <p:nvPr/>
        </p:nvGrpSpPr>
        <p:grpSpPr>
          <a:xfrm>
            <a:off x="11514284" y="6234962"/>
            <a:ext cx="444056" cy="435451"/>
            <a:chOff x="2295597" y="5371873"/>
            <a:chExt cx="444056" cy="435451"/>
          </a:xfrm>
        </p:grpSpPr>
        <p:sp>
          <p:nvSpPr>
            <p:cNvPr id="8" name="מלבן 7">
              <a:extLst>
                <a:ext uri="{FF2B5EF4-FFF2-40B4-BE49-F238E27FC236}">
                  <a16:creationId xmlns:a16="http://schemas.microsoft.com/office/drawing/2014/main" id="{5B0CA82C-7BDF-6DE4-9A45-3A032210C1FF}"/>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9" name="גרפיקה 2" descr="תו ^ כלפי מעלה קו מיתאר">
              <a:hlinkClick r:id="rId5" action="ppaction://hlinksldjump"/>
              <a:extLst>
                <a:ext uri="{FF2B5EF4-FFF2-40B4-BE49-F238E27FC236}">
                  <a16:creationId xmlns:a16="http://schemas.microsoft.com/office/drawing/2014/main" id="{BF173756-6CF0-40D1-0AA6-76C30FF2BAAA}"/>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020469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4400" dirty="0">
                <a:solidFill>
                  <a:schemeClr val="bg1"/>
                </a:solidFill>
              </a:rPr>
              <a:t>Typography</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512829"/>
            <a:ext cx="5928735"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Too many type sizes and styles at once can spoil any layout. A typographic scale has a limited set of type sizes that work well together along with the layout grid.</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חתימה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he-IL" dirty="0">
                <a:hlinkClick r:id="rId6"/>
              </a:rPr>
              <a:t>https://mui.com/material-ui/customization/typography/</a:t>
            </a:r>
            <a:r>
              <a:rPr lang="he-IL" dirty="0"/>
              <a:t> </a:t>
            </a:r>
          </a:p>
        </p:txBody>
      </p:sp>
      <p:grpSp>
        <p:nvGrpSpPr>
          <p:cNvPr id="2" name="קבוצה 1">
            <a:extLst>
              <a:ext uri="{FF2B5EF4-FFF2-40B4-BE49-F238E27FC236}">
                <a16:creationId xmlns:a16="http://schemas.microsoft.com/office/drawing/2014/main" id="{D22EFC42-0EDB-AD61-D86D-61FFC0482F9C}"/>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57614EC7-A667-E588-55E9-62418F3704B2}"/>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78F8C5EF-A6CA-5D78-2181-C665E389A965}"/>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3242348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856351"/>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Typography</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796082"/>
            <a:ext cx="4190259" cy="347310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קומפוננט שאחראית על עיצוב של טקסט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נייבא את הקומפוננט לתוך קבוע בשם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מתוך ספריית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שהורדנו לפרויקט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נציב את הקומפוננט במקום המיועד ל – </a:t>
            </a:r>
            <a:r>
              <a:rPr lang="en-US" sz="2000" dirty="0">
                <a:solidFill>
                  <a:schemeClr val="bg1"/>
                </a:solidFill>
                <a:latin typeface="Calibri Light" panose="020F0302020204030204" pitchFamily="34" charset="0"/>
                <a:cs typeface="Calibri Light" panose="020F0302020204030204" pitchFamily="34" charset="0"/>
              </a:rPr>
              <a:t>HTML</a:t>
            </a:r>
            <a:r>
              <a:rPr lang="he-IL" sz="2000" dirty="0">
                <a:solidFill>
                  <a:schemeClr val="bg1"/>
                </a:solidFill>
                <a:latin typeface="Calibri Light" panose="020F0302020204030204" pitchFamily="34" charset="0"/>
                <a:cs typeface="Calibri Light" panose="020F0302020204030204" pitchFamily="34" charset="0"/>
              </a:rPr>
              <a:t>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ניתן לראות שהטקסט נכתב ביחד עם הערכים הדיפולטיביים של </a:t>
            </a:r>
            <a:r>
              <a:rPr lang="en-US" sz="1600" dirty="0">
                <a:solidFill>
                  <a:schemeClr val="bg1"/>
                </a:solidFill>
                <a:latin typeface="Calibri Light" panose="020F0302020204030204" pitchFamily="34" charset="0"/>
                <a:cs typeface="Calibri Light" panose="020F0302020204030204" pitchFamily="34" charset="0"/>
              </a:rPr>
              <a:t>MUI</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https://mui.com/material-ui/customization/typography/#font-size</a:t>
            </a: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6026971"/>
            <a:ext cx="4190259" cy="738664"/>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יש שני דרכים לייבא קומפוננט זאת האחת היא כפי שמוצג לעיל והשנייה היא על ידי חילוץ הקומפוננט מתוך </a:t>
            </a:r>
            <a:r>
              <a:rPr lang="en-US" sz="1400" b="1" dirty="0">
                <a:solidFill>
                  <a:schemeClr val="bg1"/>
                </a:solidFill>
                <a:latin typeface="Calibri" panose="020F0502020204030204" pitchFamily="34" charset="0"/>
                <a:cs typeface="Calibri" panose="020F0502020204030204" pitchFamily="34" charset="0"/>
              </a:rPr>
              <a:t>@mui/material</a:t>
            </a:r>
            <a:r>
              <a:rPr lang="he-IL" sz="1400" b="1" dirty="0">
                <a:solidFill>
                  <a:schemeClr val="bg1"/>
                </a:solidFill>
                <a:latin typeface="Calibri" panose="020F0502020204030204" pitchFamily="34" charset="0"/>
                <a:cs typeface="Calibri" panose="020F0502020204030204" pitchFamily="34" charset="0"/>
              </a:rPr>
              <a:t> </a:t>
            </a:r>
            <a:endParaRPr lang="he-IL" sz="1400" b="1" dirty="0"/>
          </a:p>
        </p:txBody>
      </p:sp>
      <p:pic>
        <p:nvPicPr>
          <p:cNvPr id="22" name="תמונה 21">
            <a:extLst>
              <a:ext uri="{FF2B5EF4-FFF2-40B4-BE49-F238E27FC236}">
                <a16:creationId xmlns:a16="http://schemas.microsoft.com/office/drawing/2014/main" id="{E7A10C1C-4917-CF49-E497-8D266DEF009A}"/>
              </a:ext>
            </a:extLst>
          </p:cNvPr>
          <p:cNvPicPr>
            <a:picLocks noChangeAspect="1"/>
          </p:cNvPicPr>
          <p:nvPr/>
        </p:nvPicPr>
        <p:blipFill>
          <a:blip r:embed="rId4"/>
          <a:stretch>
            <a:fillRect/>
          </a:stretch>
        </p:blipFill>
        <p:spPr>
          <a:xfrm>
            <a:off x="561784" y="1796081"/>
            <a:ext cx="6706536" cy="2819794"/>
          </a:xfrm>
          <a:prstGeom prst="rect">
            <a:avLst/>
          </a:prstGeom>
        </p:spPr>
      </p:pic>
      <p:pic>
        <p:nvPicPr>
          <p:cNvPr id="24" name="תמונה 23">
            <a:extLst>
              <a:ext uri="{FF2B5EF4-FFF2-40B4-BE49-F238E27FC236}">
                <a16:creationId xmlns:a16="http://schemas.microsoft.com/office/drawing/2014/main" id="{96530789-1084-4F22-FEB6-9700179282A6}"/>
              </a:ext>
            </a:extLst>
          </p:cNvPr>
          <p:cNvPicPr>
            <a:picLocks noChangeAspect="1"/>
          </p:cNvPicPr>
          <p:nvPr/>
        </p:nvPicPr>
        <p:blipFill rotWithShape="1">
          <a:blip r:embed="rId5"/>
          <a:srcRect t="14770" r="11823" b="1"/>
          <a:stretch/>
        </p:blipFill>
        <p:spPr>
          <a:xfrm>
            <a:off x="3372708" y="5016536"/>
            <a:ext cx="327602" cy="235457"/>
          </a:xfrm>
          <a:prstGeom prst="rect">
            <a:avLst/>
          </a:prstGeom>
        </p:spPr>
      </p:pic>
      <p:cxnSp>
        <p:nvCxnSpPr>
          <p:cNvPr id="26" name="מחבר: מרפקי 25">
            <a:extLst>
              <a:ext uri="{FF2B5EF4-FFF2-40B4-BE49-F238E27FC236}">
                <a16:creationId xmlns:a16="http://schemas.microsoft.com/office/drawing/2014/main" id="{B296C450-3901-6ED6-3936-F7BB83A7A73F}"/>
              </a:ext>
            </a:extLst>
          </p:cNvPr>
          <p:cNvCxnSpPr>
            <a:cxnSpLocks/>
          </p:cNvCxnSpPr>
          <p:nvPr/>
        </p:nvCxnSpPr>
        <p:spPr>
          <a:xfrm rot="10800000" flipV="1">
            <a:off x="6799152" y="2362955"/>
            <a:ext cx="1502876" cy="5613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AC38DC28-86ED-2388-C799-82B456B79B53}"/>
              </a:ext>
            </a:extLst>
          </p:cNvPr>
          <p:cNvCxnSpPr/>
          <p:nvPr/>
        </p:nvCxnSpPr>
        <p:spPr>
          <a:xfrm rot="10800000" flipV="1">
            <a:off x="5531668" y="3331675"/>
            <a:ext cx="2525917" cy="407406"/>
          </a:xfrm>
          <a:prstGeom prst="bentConnector3">
            <a:avLst>
              <a:gd name="adj1" fmla="val 202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מחבר: מרפקי 31">
            <a:extLst>
              <a:ext uri="{FF2B5EF4-FFF2-40B4-BE49-F238E27FC236}">
                <a16:creationId xmlns:a16="http://schemas.microsoft.com/office/drawing/2014/main" id="{C55BE763-0109-C01C-0273-DE35DD9CEC86}"/>
              </a:ext>
            </a:extLst>
          </p:cNvPr>
          <p:cNvCxnSpPr>
            <a:cxnSpLocks/>
            <a:endCxn id="24" idx="3"/>
          </p:cNvCxnSpPr>
          <p:nvPr/>
        </p:nvCxnSpPr>
        <p:spPr>
          <a:xfrm rot="10800000" flipV="1">
            <a:off x="3700311" y="4319415"/>
            <a:ext cx="4200813" cy="814849"/>
          </a:xfrm>
          <a:prstGeom prst="bentConnector3">
            <a:avLst>
              <a:gd name="adj1" fmla="val 941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555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6000" u="sng" dirty="0">
                <a:solidFill>
                  <a:srgbClr val="00B0FF"/>
                </a:solidFill>
                <a:latin typeface="Calibri Light" panose="020F0302020204030204" pitchFamily="34" charset="0"/>
                <a:cs typeface="Calibri Light" panose="020F0302020204030204" pitchFamily="34" charset="0"/>
              </a:rPr>
              <a:t>variant</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https://mui.com/material-ui/customization/typography/#font-size</a:t>
            </a: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95410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https://mui.com/material-ui/customization/default-theme/?expand-path=$.typography#explore</a:t>
            </a:r>
            <a:r>
              <a:rPr lang="en-US" sz="1400" b="1" dirty="0"/>
              <a:t> </a:t>
            </a:r>
            <a:endParaRPr lang="he-IL" sz="1400" b="1" dirty="0"/>
          </a:p>
        </p:txBody>
      </p:sp>
      <p:pic>
        <p:nvPicPr>
          <p:cNvPr id="15" name="תמונה 14">
            <a:extLst>
              <a:ext uri="{FF2B5EF4-FFF2-40B4-BE49-F238E27FC236}">
                <a16:creationId xmlns:a16="http://schemas.microsoft.com/office/drawing/2014/main" id="{AFCE5AAD-87B6-E8CA-57C1-D4BFFD20F610}"/>
              </a:ext>
            </a:extLst>
          </p:cNvPr>
          <p:cNvPicPr>
            <a:picLocks noChangeAspect="1"/>
          </p:cNvPicPr>
          <p:nvPr/>
        </p:nvPicPr>
        <p:blipFill>
          <a:blip r:embed="rId5"/>
          <a:stretch>
            <a:fillRect/>
          </a:stretch>
        </p:blipFill>
        <p:spPr>
          <a:xfrm>
            <a:off x="1414661" y="1639641"/>
            <a:ext cx="5000782" cy="4977772"/>
          </a:xfrm>
          <a:prstGeom prst="rect">
            <a:avLst/>
          </a:prstGeom>
        </p:spPr>
      </p:pic>
      <p:cxnSp>
        <p:nvCxnSpPr>
          <p:cNvPr id="19" name="מחבר: מרפקי 18">
            <a:extLst>
              <a:ext uri="{FF2B5EF4-FFF2-40B4-BE49-F238E27FC236}">
                <a16:creationId xmlns:a16="http://schemas.microsoft.com/office/drawing/2014/main" id="{915F4617-68C1-53AA-AEED-010F666B8BCE}"/>
              </a:ext>
            </a:extLst>
          </p:cNvPr>
          <p:cNvCxnSpPr>
            <a:cxnSpLocks/>
          </p:cNvCxnSpPr>
          <p:nvPr/>
        </p:nvCxnSpPr>
        <p:spPr>
          <a:xfrm rot="16200000" flipV="1">
            <a:off x="6754295" y="1753667"/>
            <a:ext cx="1979062" cy="1371601"/>
          </a:xfrm>
          <a:prstGeom prst="bentConnector3">
            <a:avLst>
              <a:gd name="adj1" fmla="val 427"/>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29A40317-3729-8323-D482-ED6C1443006E}"/>
              </a:ext>
            </a:extLst>
          </p:cNvPr>
          <p:cNvPicPr>
            <a:picLocks noChangeAspect="1"/>
          </p:cNvPicPr>
          <p:nvPr/>
        </p:nvPicPr>
        <p:blipFill rotWithShape="1">
          <a:blip r:embed="rId6"/>
          <a:srcRect r="17207"/>
          <a:stretch/>
        </p:blipFill>
        <p:spPr>
          <a:xfrm>
            <a:off x="289892" y="417842"/>
            <a:ext cx="7358683" cy="981212"/>
          </a:xfrm>
          <a:prstGeom prst="rect">
            <a:avLst/>
          </a:prstGeom>
        </p:spPr>
      </p:pic>
      <p:cxnSp>
        <p:nvCxnSpPr>
          <p:cNvPr id="16" name="מחבר: מרפקי 15">
            <a:extLst>
              <a:ext uri="{FF2B5EF4-FFF2-40B4-BE49-F238E27FC236}">
                <a16:creationId xmlns:a16="http://schemas.microsoft.com/office/drawing/2014/main" id="{BF28B2EF-0A7F-CDD5-31C7-E118523473F2}"/>
              </a:ext>
            </a:extLst>
          </p:cNvPr>
          <p:cNvCxnSpPr/>
          <p:nvPr/>
        </p:nvCxnSpPr>
        <p:spPr>
          <a:xfrm rot="10800000">
            <a:off x="2743201" y="1733550"/>
            <a:ext cx="5305425" cy="3429000"/>
          </a:xfrm>
          <a:prstGeom prst="bentConnector3">
            <a:avLst>
              <a:gd name="adj1" fmla="val 2468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940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3600" u="sng" dirty="0">
                <a:solidFill>
                  <a:srgbClr val="00B0FF"/>
                </a:solidFill>
                <a:latin typeface="Calibri Light" panose="020F0302020204030204" pitchFamily="34" charset="0"/>
                <a:cs typeface="Calibri Light" panose="020F0302020204030204" pitchFamily="34" charset="0"/>
              </a:rPr>
              <a:t>component attribute</a:t>
            </a:r>
            <a:endParaRPr lang="he-IL" sz="20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ניתן להוסיף מאפיין נוסף בשם </a:t>
            </a:r>
            <a:r>
              <a:rPr lang="en-US" sz="2400" dirty="0">
                <a:solidFill>
                  <a:schemeClr val="bg1"/>
                </a:solidFill>
                <a:latin typeface="Calibri Light" panose="020F0302020204030204" pitchFamily="34" charset="0"/>
                <a:cs typeface="Calibri Light" panose="020F0302020204030204" pitchFamily="34" charset="0"/>
              </a:rPr>
              <a:t>component</a:t>
            </a:r>
            <a:r>
              <a:rPr lang="he-IL" sz="2400" dirty="0">
                <a:solidFill>
                  <a:schemeClr val="bg1"/>
                </a:solidFill>
                <a:latin typeface="Calibri Light" panose="020F0302020204030204" pitchFamily="34" charset="0"/>
                <a:cs typeface="Calibri Light" panose="020F0302020204030204" pitchFamily="34" charset="0"/>
              </a:rPr>
              <a:t> ובכך לנתק את העיצוב של הטקסט מאלמנט ה - </a:t>
            </a:r>
            <a:r>
              <a:rPr lang="en-US" sz="2400" dirty="0">
                <a:solidFill>
                  <a:schemeClr val="bg1"/>
                </a:solidFill>
                <a:latin typeface="Calibri Light" panose="020F0302020204030204" pitchFamily="34" charset="0"/>
                <a:cs typeface="Calibri Light" panose="020F0302020204030204" pitchFamily="34" charset="0"/>
              </a:rPr>
              <a:t>HTML</a:t>
            </a:r>
            <a:endParaRPr lang="he-IL" sz="2400" dirty="0">
              <a:solidFill>
                <a:schemeClr val="bg1"/>
              </a:solidFill>
              <a:latin typeface="Calibri Light" panose="020F0302020204030204" pitchFamily="34" charset="0"/>
              <a:cs typeface="Calibri Light" panose="020F0302020204030204" pitchFamily="34" charset="0"/>
            </a:endParaRP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נקבע כי העיצוב של הטקסט יהיה לפי הערך הדיפולטיבי שמופיע במאפיין ה –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כלומר </a:t>
            </a:r>
            <a:r>
              <a:rPr lang="en-US" sz="2000" dirty="0">
                <a:solidFill>
                  <a:schemeClr val="bg1"/>
                </a:solidFill>
                <a:latin typeface="Calibri Light" panose="020F0302020204030204" pitchFamily="34" charset="0"/>
                <a:cs typeface="Calibri Light" panose="020F0302020204030204" pitchFamily="34" charset="0"/>
              </a:rPr>
              <a:t>h5</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נקבע כי אלמנט ה – </a:t>
            </a:r>
            <a:r>
              <a:rPr lang="en-US" sz="2000" dirty="0">
                <a:solidFill>
                  <a:schemeClr val="bg1"/>
                </a:solidFill>
                <a:latin typeface="Calibri Light" panose="020F0302020204030204" pitchFamily="34" charset="0"/>
                <a:cs typeface="Calibri Light" panose="020F0302020204030204" pitchFamily="34" charset="0"/>
              </a:rPr>
              <a:t>HTML</a:t>
            </a:r>
            <a:r>
              <a:rPr lang="he-IL" sz="2000" dirty="0">
                <a:solidFill>
                  <a:schemeClr val="bg1"/>
                </a:solidFill>
                <a:latin typeface="Calibri Light" panose="020F0302020204030204" pitchFamily="34" charset="0"/>
                <a:cs typeface="Calibri Light" panose="020F0302020204030204" pitchFamily="34" charset="0"/>
              </a:rPr>
              <a:t> יהיה </a:t>
            </a:r>
            <a:r>
              <a:rPr lang="en-US" sz="2000" dirty="0">
                <a:solidFill>
                  <a:schemeClr val="bg1"/>
                </a:solidFill>
                <a:latin typeface="Calibri Light" panose="020F0302020204030204" pitchFamily="34" charset="0"/>
                <a:cs typeface="Calibri Light" panose="020F0302020204030204" pitchFamily="34" charset="0"/>
              </a:rPr>
              <a:t>h2</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ניתן לראות כי גודל הטקסט תואם לעיצוב של </a:t>
            </a:r>
            <a:r>
              <a:rPr lang="en-US" sz="1600" dirty="0">
                <a:solidFill>
                  <a:schemeClr val="bg1"/>
                </a:solidFill>
                <a:latin typeface="Calibri Light" panose="020F0302020204030204" pitchFamily="34" charset="0"/>
                <a:cs typeface="Calibri Light" panose="020F0302020204030204" pitchFamily="34" charset="0"/>
              </a:rPr>
              <a:t>h5</a:t>
            </a:r>
            <a:r>
              <a:rPr lang="he-IL" sz="1600" dirty="0">
                <a:solidFill>
                  <a:schemeClr val="bg1"/>
                </a:solidFill>
                <a:latin typeface="Calibri Light" panose="020F0302020204030204" pitchFamily="34" charset="0"/>
                <a:cs typeface="Calibri Light" panose="020F0302020204030204" pitchFamily="34" charset="0"/>
              </a:rPr>
              <a:t> אולם אלמנט ה – </a:t>
            </a:r>
            <a:r>
              <a:rPr lang="en-US" sz="1600" dirty="0">
                <a:solidFill>
                  <a:schemeClr val="bg1"/>
                </a:solidFill>
                <a:latin typeface="Calibri Light" panose="020F0302020204030204" pitchFamily="34" charset="0"/>
                <a:cs typeface="Calibri Light" panose="020F0302020204030204" pitchFamily="34" charset="0"/>
              </a:rPr>
              <a:t>HTML</a:t>
            </a:r>
            <a:r>
              <a:rPr lang="he-IL" sz="1600" dirty="0">
                <a:solidFill>
                  <a:schemeClr val="bg1"/>
                </a:solidFill>
                <a:latin typeface="Calibri Light" panose="020F0302020204030204" pitchFamily="34" charset="0"/>
                <a:cs typeface="Calibri Light" panose="020F0302020204030204" pitchFamily="34" charset="0"/>
              </a:rPr>
              <a:t> הוא למעשה </a:t>
            </a:r>
            <a:r>
              <a:rPr lang="en-US" sz="1600" dirty="0">
                <a:solidFill>
                  <a:schemeClr val="bg1"/>
                </a:solidFill>
                <a:latin typeface="Calibri Light" panose="020F0302020204030204" pitchFamily="34" charset="0"/>
                <a:cs typeface="Calibri Light" panose="020F0302020204030204" pitchFamily="34" charset="0"/>
              </a:rPr>
              <a:t>h2</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תמונה 10">
            <a:extLst>
              <a:ext uri="{FF2B5EF4-FFF2-40B4-BE49-F238E27FC236}">
                <a16:creationId xmlns:a16="http://schemas.microsoft.com/office/drawing/2014/main" id="{970ADDC6-EB75-658F-425F-99292D19EE2B}"/>
              </a:ext>
            </a:extLst>
          </p:cNvPr>
          <p:cNvPicPr>
            <a:picLocks noChangeAspect="1"/>
          </p:cNvPicPr>
          <p:nvPr/>
        </p:nvPicPr>
        <p:blipFill rotWithShape="1">
          <a:blip r:embed="rId4"/>
          <a:srcRect l="418"/>
          <a:stretch/>
        </p:blipFill>
        <p:spPr>
          <a:xfrm>
            <a:off x="1195388" y="2933373"/>
            <a:ext cx="5767790" cy="3448531"/>
          </a:xfrm>
          <a:prstGeom prst="rect">
            <a:avLst/>
          </a:prstGeom>
          <a:effectLst>
            <a:outerShdw blurRad="50800" dist="38100" dir="2700000" algn="tl" rotWithShape="0">
              <a:prstClr val="black">
                <a:alpha val="40000"/>
              </a:prstClr>
            </a:outerShdw>
          </a:effectLst>
        </p:spPr>
      </p:pic>
      <p:pic>
        <p:nvPicPr>
          <p:cNvPr id="19" name="תמונה 18">
            <a:extLst>
              <a:ext uri="{FF2B5EF4-FFF2-40B4-BE49-F238E27FC236}">
                <a16:creationId xmlns:a16="http://schemas.microsoft.com/office/drawing/2014/main" id="{4E694EF6-94A5-1522-A8F7-A11E11D465A2}"/>
              </a:ext>
            </a:extLst>
          </p:cNvPr>
          <p:cNvPicPr>
            <a:picLocks noChangeAspect="1"/>
          </p:cNvPicPr>
          <p:nvPr/>
        </p:nvPicPr>
        <p:blipFill rotWithShape="1">
          <a:blip r:embed="rId5"/>
          <a:srcRect r="11470"/>
          <a:stretch/>
        </p:blipFill>
        <p:spPr>
          <a:xfrm>
            <a:off x="550012" y="476096"/>
            <a:ext cx="6730080" cy="2219635"/>
          </a:xfrm>
          <a:prstGeom prst="rect">
            <a:avLst/>
          </a:prstGeom>
        </p:spPr>
      </p:pic>
      <p:cxnSp>
        <p:nvCxnSpPr>
          <p:cNvPr id="23" name="מחבר חץ ישר 22">
            <a:extLst>
              <a:ext uri="{FF2B5EF4-FFF2-40B4-BE49-F238E27FC236}">
                <a16:creationId xmlns:a16="http://schemas.microsoft.com/office/drawing/2014/main" id="{95F52A33-5F87-637C-FC01-0F027ACC0047}"/>
              </a:ext>
            </a:extLst>
          </p:cNvPr>
          <p:cNvCxnSpPr/>
          <p:nvPr/>
        </p:nvCxnSpPr>
        <p:spPr>
          <a:xfrm flipH="1" flipV="1">
            <a:off x="6629400" y="1409700"/>
            <a:ext cx="1752600" cy="128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חץ ישר 24">
            <a:extLst>
              <a:ext uri="{FF2B5EF4-FFF2-40B4-BE49-F238E27FC236}">
                <a16:creationId xmlns:a16="http://schemas.microsoft.com/office/drawing/2014/main" id="{EFE8F998-77AA-BB63-AD12-ED8156850F5D}"/>
              </a:ext>
            </a:extLst>
          </p:cNvPr>
          <p:cNvCxnSpPr/>
          <p:nvPr/>
        </p:nvCxnSpPr>
        <p:spPr>
          <a:xfrm flipH="1" flipV="1">
            <a:off x="4972050" y="1428750"/>
            <a:ext cx="3495675" cy="2206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52BB363F-DB04-15C9-46FE-79E41FF448E2}"/>
              </a:ext>
            </a:extLst>
          </p:cNvPr>
          <p:cNvCxnSpPr>
            <a:cxnSpLocks/>
          </p:cNvCxnSpPr>
          <p:nvPr/>
        </p:nvCxnSpPr>
        <p:spPr>
          <a:xfrm rot="10800000" flipV="1">
            <a:off x="6963178" y="4588114"/>
            <a:ext cx="1075922" cy="4601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272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6000" u="sng" dirty="0">
                <a:solidFill>
                  <a:srgbClr val="00B0FF"/>
                </a:solidFill>
                <a:latin typeface="Calibri Light" panose="020F0302020204030204" pitchFamily="34" charset="0"/>
                <a:cs typeface="Calibri Light" panose="020F0302020204030204" pitchFamily="34" charset="0"/>
              </a:rPr>
              <a:t>Font width</a:t>
            </a:r>
            <a:endParaRPr lang="he-IL" sz="40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בעזרת הוספת המאפיין </a:t>
            </a:r>
            <a:r>
              <a:rPr lang="en-US" sz="2000" dirty="0">
                <a:solidFill>
                  <a:schemeClr val="bg1"/>
                </a:solidFill>
                <a:latin typeface="Calibri Light" panose="020F0302020204030204" pitchFamily="34" charset="0"/>
                <a:cs typeface="Calibri Light" panose="020F0302020204030204" pitchFamily="34" charset="0"/>
              </a:rPr>
              <a:t>fontWeight</a:t>
            </a:r>
            <a:r>
              <a:rPr lang="he-IL" sz="2000" dirty="0">
                <a:solidFill>
                  <a:schemeClr val="bg1"/>
                </a:solidFill>
                <a:latin typeface="Calibri Light" panose="020F0302020204030204" pitchFamily="34" charset="0"/>
                <a:cs typeface="Calibri Light" panose="020F0302020204030204" pitchFamily="34" charset="0"/>
              </a:rPr>
              <a:t> נוכל לקבוע את עובי הטקסט כפי שמופיע 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באותו הלינק שהוצג בשקפים הקודמים ניתן להגיע לפרמטרים הללו ב - </a:t>
            </a:r>
            <a:r>
              <a:rPr lang="en-US" sz="1400" b="1" dirty="0">
                <a:solidFill>
                  <a:schemeClr val="bg1"/>
                </a:solidFill>
                <a:latin typeface="Calibri" panose="020F0502020204030204" pitchFamily="34" charset="0"/>
                <a:cs typeface="Calibri" panose="020F0502020204030204" pitchFamily="34" charset="0"/>
              </a:rPr>
              <a:t>Typography</a:t>
            </a:r>
            <a:endParaRPr lang="he-IL" sz="1400" b="1" dirty="0">
              <a:solidFill>
                <a:schemeClr val="bg1"/>
              </a:solidFill>
              <a:latin typeface="Calibri" panose="020F0502020204030204" pitchFamily="34" charset="0"/>
              <a:cs typeface="Calibri" panose="020F0502020204030204" pitchFamily="34" charset="0"/>
            </a:endParaRPr>
          </a:p>
        </p:txBody>
      </p:sp>
      <p:pic>
        <p:nvPicPr>
          <p:cNvPr id="7" name="תמונה 6">
            <a:extLst>
              <a:ext uri="{FF2B5EF4-FFF2-40B4-BE49-F238E27FC236}">
                <a16:creationId xmlns:a16="http://schemas.microsoft.com/office/drawing/2014/main" id="{22DE8BC4-9E55-4B98-2B4A-6CAE60355217}"/>
              </a:ext>
            </a:extLst>
          </p:cNvPr>
          <p:cNvPicPr>
            <a:picLocks noChangeAspect="1"/>
          </p:cNvPicPr>
          <p:nvPr/>
        </p:nvPicPr>
        <p:blipFill rotWithShape="1">
          <a:blip r:embed="rId4"/>
          <a:srcRect r="14043"/>
          <a:stretch/>
        </p:blipFill>
        <p:spPr>
          <a:xfrm>
            <a:off x="439017" y="1390282"/>
            <a:ext cx="6952070" cy="2638793"/>
          </a:xfrm>
          <a:prstGeom prst="rect">
            <a:avLst/>
          </a:prstGeom>
        </p:spPr>
      </p:pic>
      <p:pic>
        <p:nvPicPr>
          <p:cNvPr id="9" name="תמונה 8">
            <a:extLst>
              <a:ext uri="{FF2B5EF4-FFF2-40B4-BE49-F238E27FC236}">
                <a16:creationId xmlns:a16="http://schemas.microsoft.com/office/drawing/2014/main" id="{712480D5-8002-9A69-0B34-EBF957EA53A4}"/>
              </a:ext>
            </a:extLst>
          </p:cNvPr>
          <p:cNvPicPr>
            <a:picLocks noChangeAspect="1"/>
          </p:cNvPicPr>
          <p:nvPr/>
        </p:nvPicPr>
        <p:blipFill>
          <a:blip r:embed="rId5"/>
          <a:stretch>
            <a:fillRect/>
          </a:stretch>
        </p:blipFill>
        <p:spPr>
          <a:xfrm>
            <a:off x="3591157" y="4534138"/>
            <a:ext cx="647790" cy="933580"/>
          </a:xfrm>
          <a:prstGeom prst="rect">
            <a:avLst/>
          </a:prstGeom>
        </p:spPr>
      </p:pic>
      <p:sp>
        <p:nvSpPr>
          <p:cNvPr id="10" name="סוגר מסולסל ימני 9">
            <a:extLst>
              <a:ext uri="{FF2B5EF4-FFF2-40B4-BE49-F238E27FC236}">
                <a16:creationId xmlns:a16="http://schemas.microsoft.com/office/drawing/2014/main" id="{668F0961-7526-0E7C-9B7D-C1E8CE9AE19C}"/>
              </a:ext>
            </a:extLst>
          </p:cNvPr>
          <p:cNvSpPr/>
          <p:nvPr/>
        </p:nvSpPr>
        <p:spPr>
          <a:xfrm>
            <a:off x="6861175" y="2207347"/>
            <a:ext cx="247650" cy="1047750"/>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2" name="מחבר: מרפקי 11">
            <a:extLst>
              <a:ext uri="{FF2B5EF4-FFF2-40B4-BE49-F238E27FC236}">
                <a16:creationId xmlns:a16="http://schemas.microsoft.com/office/drawing/2014/main" id="{EAB457E6-F2A4-0016-F71D-11B110C703D7}"/>
              </a:ext>
            </a:extLst>
          </p:cNvPr>
          <p:cNvCxnSpPr>
            <a:cxnSpLocks/>
            <a:stCxn id="10" idx="1"/>
          </p:cNvCxnSpPr>
          <p:nvPr/>
        </p:nvCxnSpPr>
        <p:spPr>
          <a:xfrm rot="10800000" flipH="1">
            <a:off x="7108825" y="1550122"/>
            <a:ext cx="1358034" cy="1181100"/>
          </a:xfrm>
          <a:prstGeom prst="bentConnector3">
            <a:avLst>
              <a:gd name="adj1" fmla="val 36706"/>
            </a:avLst>
          </a:prstGeom>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1EFFA103-4C3D-A1D8-35FC-D4A8D24DF40C}"/>
              </a:ext>
            </a:extLst>
          </p:cNvPr>
          <p:cNvCxnSpPr/>
          <p:nvPr/>
        </p:nvCxnSpPr>
        <p:spPr>
          <a:xfrm rot="10800000" flipV="1">
            <a:off x="4290876" y="2133599"/>
            <a:ext cx="5843724" cy="2847975"/>
          </a:xfrm>
          <a:prstGeom prst="bentConnector3">
            <a:avLst>
              <a:gd name="adj1" fmla="val 4136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673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Font colors</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נוסף שניתן להוסיף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הוא המאפיין </a:t>
            </a:r>
            <a:r>
              <a:rPr lang="en-US" sz="2000" dirty="0">
                <a:solidFill>
                  <a:schemeClr val="bg1"/>
                </a:solidFill>
                <a:latin typeface="Calibri Light" panose="020F0302020204030204" pitchFamily="34" charset="0"/>
                <a:cs typeface="Calibri Light" panose="020F0302020204030204" pitchFamily="34" charset="0"/>
              </a:rPr>
              <a:t>color</a:t>
            </a:r>
            <a:r>
              <a:rPr lang="he-IL" sz="2000" dirty="0">
                <a:solidFill>
                  <a:schemeClr val="bg1"/>
                </a:solidFill>
                <a:latin typeface="Calibri Light" panose="020F0302020204030204" pitchFamily="34" charset="0"/>
                <a:cs typeface="Calibri Light" panose="020F0302020204030204" pitchFamily="34" charset="0"/>
              </a:rPr>
              <a:t> שיעצב את הטקסט בהתאם לצבע שנקבע</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בערכים הדיפולטיביים כמעט לכל צבע יש שלוש אופציות של תצוגה:</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light</a:t>
            </a:r>
            <a:r>
              <a:rPr lang="he-IL" sz="1600" dirty="0">
                <a:solidFill>
                  <a:schemeClr val="bg1"/>
                </a:solidFill>
                <a:latin typeface="Calibri Light" panose="020F0302020204030204" pitchFamily="34" charset="0"/>
                <a:cs typeface="Calibri Light" panose="020F0302020204030204" pitchFamily="34" charset="0"/>
              </a:rPr>
              <a:t> – מצב תצוגה בהיר</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main</a:t>
            </a:r>
            <a:r>
              <a:rPr lang="he-IL" sz="1600" dirty="0">
                <a:solidFill>
                  <a:schemeClr val="bg1"/>
                </a:solidFill>
                <a:latin typeface="Calibri Light" panose="020F0302020204030204" pitchFamily="34" charset="0"/>
                <a:cs typeface="Calibri Light" panose="020F0302020204030204" pitchFamily="34" charset="0"/>
              </a:rPr>
              <a:t> – ערכים דיפולטיביים </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dark</a:t>
            </a:r>
            <a:r>
              <a:rPr lang="he-IL" sz="1600" dirty="0">
                <a:solidFill>
                  <a:schemeClr val="bg1"/>
                </a:solidFill>
                <a:latin typeface="Calibri Light" panose="020F0302020204030204" pitchFamily="34" charset="0"/>
                <a:cs typeface="Calibri Light" panose="020F0302020204030204" pitchFamily="34" charset="0"/>
              </a:rPr>
              <a:t> – מצב תצוגה כהה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לצבע </a:t>
            </a:r>
            <a:r>
              <a:rPr lang="en-US" sz="2000" dirty="0">
                <a:solidFill>
                  <a:schemeClr val="bg1"/>
                </a:solidFill>
                <a:latin typeface="Calibri Light" panose="020F0302020204030204" pitchFamily="34" charset="0"/>
                <a:cs typeface="Calibri Light" panose="020F0302020204030204" pitchFamily="34" charset="0"/>
              </a:rPr>
              <a:t>grey</a:t>
            </a:r>
            <a:r>
              <a:rPr lang="he-IL" sz="2000" dirty="0">
                <a:solidFill>
                  <a:schemeClr val="bg1"/>
                </a:solidFill>
                <a:latin typeface="Calibri Light" panose="020F0302020204030204" pitchFamily="34" charset="0"/>
                <a:cs typeface="Calibri Light" panose="020F0302020204030204" pitchFamily="34" charset="0"/>
              </a:rPr>
              <a:t> אין את מצבי התצוגה הללו</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ניתן לדרוס את הערכים הדיפולטיביים הללו עם צבעים משלנו</a:t>
            </a:r>
          </a:p>
        </p:txBody>
      </p:sp>
      <p:pic>
        <p:nvPicPr>
          <p:cNvPr id="9" name="תמונה 8">
            <a:extLst>
              <a:ext uri="{FF2B5EF4-FFF2-40B4-BE49-F238E27FC236}">
                <a16:creationId xmlns:a16="http://schemas.microsoft.com/office/drawing/2014/main" id="{DECD2EE0-0AB3-3BEB-87F2-9AABCA3EF001}"/>
              </a:ext>
            </a:extLst>
          </p:cNvPr>
          <p:cNvPicPr>
            <a:picLocks noChangeAspect="1"/>
          </p:cNvPicPr>
          <p:nvPr/>
        </p:nvPicPr>
        <p:blipFill>
          <a:blip r:embed="rId4"/>
          <a:stretch>
            <a:fillRect/>
          </a:stretch>
        </p:blipFill>
        <p:spPr>
          <a:xfrm>
            <a:off x="509098" y="485501"/>
            <a:ext cx="6219598" cy="3476899"/>
          </a:xfrm>
          <a:prstGeom prst="rect">
            <a:avLst/>
          </a:prstGeom>
        </p:spPr>
      </p:pic>
      <p:pic>
        <p:nvPicPr>
          <p:cNvPr id="11" name="תמונה 10">
            <a:extLst>
              <a:ext uri="{FF2B5EF4-FFF2-40B4-BE49-F238E27FC236}">
                <a16:creationId xmlns:a16="http://schemas.microsoft.com/office/drawing/2014/main" id="{068CCF6C-22B3-D37E-9ABA-526BE1304E09}"/>
              </a:ext>
            </a:extLst>
          </p:cNvPr>
          <p:cNvPicPr>
            <a:picLocks noChangeAspect="1"/>
          </p:cNvPicPr>
          <p:nvPr/>
        </p:nvPicPr>
        <p:blipFill rotWithShape="1">
          <a:blip r:embed="rId5"/>
          <a:srcRect l="1472" t="1330" b="-1"/>
          <a:stretch/>
        </p:blipFill>
        <p:spPr>
          <a:xfrm>
            <a:off x="6842946" y="1224915"/>
            <a:ext cx="872908" cy="2143125"/>
          </a:xfrm>
          <a:prstGeom prst="rect">
            <a:avLst/>
          </a:prstGeom>
        </p:spPr>
      </p:pic>
      <p:cxnSp>
        <p:nvCxnSpPr>
          <p:cNvPr id="13" name="מחבר: מרפקי 12">
            <a:extLst>
              <a:ext uri="{FF2B5EF4-FFF2-40B4-BE49-F238E27FC236}">
                <a16:creationId xmlns:a16="http://schemas.microsoft.com/office/drawing/2014/main" id="{485DFDA0-91EF-FD98-4F1F-92BEFB0CD286}"/>
              </a:ext>
            </a:extLst>
          </p:cNvPr>
          <p:cNvCxnSpPr/>
          <p:nvPr/>
        </p:nvCxnSpPr>
        <p:spPr>
          <a:xfrm rot="10800000">
            <a:off x="7410450" y="1314450"/>
            <a:ext cx="2057400" cy="1428750"/>
          </a:xfrm>
          <a:prstGeom prst="bentConnector3">
            <a:avLst>
              <a:gd name="adj1" fmla="val 7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68DA2977-7BA6-7414-EC0C-39B30EB0E8FC}"/>
              </a:ext>
            </a:extLst>
          </p:cNvPr>
          <p:cNvCxnSpPr/>
          <p:nvPr/>
        </p:nvCxnSpPr>
        <p:spPr>
          <a:xfrm rot="10800000">
            <a:off x="7237794" y="1533526"/>
            <a:ext cx="2058606" cy="1514475"/>
          </a:xfrm>
          <a:prstGeom prst="bentConnector3">
            <a:avLst>
              <a:gd name="adj1" fmla="val 745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6B301381-9670-FF96-EC4E-BA5F387495D0}"/>
              </a:ext>
            </a:extLst>
          </p:cNvPr>
          <p:cNvCxnSpPr/>
          <p:nvPr/>
        </p:nvCxnSpPr>
        <p:spPr>
          <a:xfrm rot="10800000">
            <a:off x="7279400" y="1771650"/>
            <a:ext cx="2188450" cy="1596390"/>
          </a:xfrm>
          <a:prstGeom prst="bentConnector3">
            <a:avLst>
              <a:gd name="adj1" fmla="val 830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99E9B2B4-8D81-15BB-5FBF-7898D2A16730}"/>
              </a:ext>
            </a:extLst>
          </p:cNvPr>
          <p:cNvCxnSpPr/>
          <p:nvPr/>
        </p:nvCxnSpPr>
        <p:spPr>
          <a:xfrm rot="10800000">
            <a:off x="6953250" y="3356613"/>
            <a:ext cx="1334650" cy="320039"/>
          </a:xfrm>
          <a:prstGeom prst="bentConnector3">
            <a:avLst>
              <a:gd name="adj1" fmla="val 999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268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align</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255307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קובע את המאפיין </a:t>
            </a:r>
            <a:r>
              <a:rPr lang="en-US" sz="2000" dirty="0">
                <a:solidFill>
                  <a:schemeClr val="bg1"/>
                </a:solidFill>
                <a:latin typeface="Calibri Light" panose="020F0302020204030204" pitchFamily="34" charset="0"/>
                <a:cs typeface="Calibri Light" panose="020F0302020204030204" pitchFamily="34" charset="0"/>
              </a:rPr>
              <a:t>text-align</a:t>
            </a:r>
            <a:r>
              <a:rPr lang="he-IL" sz="2000" dirty="0">
                <a:solidFill>
                  <a:schemeClr val="bg1"/>
                </a:solidFill>
                <a:latin typeface="Calibri Light" panose="020F0302020204030204" pitchFamily="34" charset="0"/>
                <a:cs typeface="Calibri Light" panose="020F0302020204030204" pitchFamily="34" charset="0"/>
              </a:rPr>
              <a:t> על הקומפוננט</a:t>
            </a:r>
          </a:p>
          <a:p>
            <a:pPr marL="0" indent="0">
              <a:buNone/>
            </a:pPr>
            <a:r>
              <a:rPr lang="he-IL" sz="2000" dirty="0">
                <a:solidFill>
                  <a:schemeClr val="bg1"/>
                </a:solidFill>
                <a:latin typeface="Calibri Light" panose="020F0302020204030204" pitchFamily="34" charset="0"/>
                <a:cs typeface="Calibri Light" panose="020F0302020204030204" pitchFamily="34" charset="0"/>
              </a:rPr>
              <a:t>להלן הערכים העיקריים: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center</a:t>
            </a:r>
            <a:r>
              <a:rPr lang="he-IL" sz="2000" dirty="0">
                <a:solidFill>
                  <a:schemeClr val="bg1"/>
                </a:solidFill>
                <a:latin typeface="Calibri Light" panose="020F0302020204030204" pitchFamily="34" charset="0"/>
                <a:cs typeface="Calibri Light" panose="020F0302020204030204" pitchFamily="34" charset="0"/>
              </a:rPr>
              <a:t>  - ימרכז את הטקסט</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left</a:t>
            </a:r>
            <a:r>
              <a:rPr lang="he-IL" sz="2000" dirty="0">
                <a:solidFill>
                  <a:schemeClr val="bg1"/>
                </a:solidFill>
                <a:latin typeface="Calibri Light" panose="020F0302020204030204" pitchFamily="34" charset="0"/>
                <a:cs typeface="Calibri Light" panose="020F0302020204030204" pitchFamily="34" charset="0"/>
              </a:rPr>
              <a:t> – יצמיד אותו לצד שמאלי (דיפולטיבי)</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right</a:t>
            </a:r>
            <a:r>
              <a:rPr lang="he-IL" sz="2000" dirty="0">
                <a:solidFill>
                  <a:schemeClr val="bg1"/>
                </a:solidFill>
                <a:latin typeface="Calibri Light" panose="020F0302020204030204" pitchFamily="34" charset="0"/>
                <a:cs typeface="Calibri Light" panose="020F0302020204030204" pitchFamily="34" charset="0"/>
              </a:rPr>
              <a:t>  - יצמיד אותו לצד ימין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https://mui.com/material-ui/api/typography/#props</a:t>
            </a:r>
            <a:endParaRPr lang="he-IL"/>
          </a:p>
        </p:txBody>
      </p:sp>
      <p:pic>
        <p:nvPicPr>
          <p:cNvPr id="11" name="תמונה 10">
            <a:extLst>
              <a:ext uri="{FF2B5EF4-FFF2-40B4-BE49-F238E27FC236}">
                <a16:creationId xmlns:a16="http://schemas.microsoft.com/office/drawing/2014/main" id="{30C088EC-2D84-A262-823D-934D1E1648F8}"/>
              </a:ext>
            </a:extLst>
          </p:cNvPr>
          <p:cNvPicPr>
            <a:picLocks noChangeAspect="1"/>
          </p:cNvPicPr>
          <p:nvPr/>
        </p:nvPicPr>
        <p:blipFill>
          <a:blip r:embed="rId4"/>
          <a:stretch>
            <a:fillRect/>
          </a:stretch>
        </p:blipFill>
        <p:spPr>
          <a:xfrm>
            <a:off x="523042" y="1774561"/>
            <a:ext cx="6811326" cy="2372056"/>
          </a:xfrm>
          <a:prstGeom prst="rect">
            <a:avLst/>
          </a:prstGeom>
        </p:spPr>
      </p:pic>
      <p:pic>
        <p:nvPicPr>
          <p:cNvPr id="13" name="תמונה 12">
            <a:extLst>
              <a:ext uri="{FF2B5EF4-FFF2-40B4-BE49-F238E27FC236}">
                <a16:creationId xmlns:a16="http://schemas.microsoft.com/office/drawing/2014/main" id="{328A8E54-786A-054D-80A4-DC2E1A2A3F05}"/>
              </a:ext>
            </a:extLst>
          </p:cNvPr>
          <p:cNvPicPr>
            <a:picLocks noChangeAspect="1"/>
          </p:cNvPicPr>
          <p:nvPr/>
        </p:nvPicPr>
        <p:blipFill rotWithShape="1">
          <a:blip r:embed="rId5"/>
          <a:srcRect t="7110"/>
          <a:stretch/>
        </p:blipFill>
        <p:spPr>
          <a:xfrm>
            <a:off x="2370883" y="4553894"/>
            <a:ext cx="3267531" cy="681370"/>
          </a:xfrm>
          <a:prstGeom prst="rect">
            <a:avLst/>
          </a:prstGeom>
          <a:effectLst>
            <a:outerShdw blurRad="50800" dist="38100" dir="2700000" algn="tl" rotWithShape="0">
              <a:prstClr val="black">
                <a:alpha val="40000"/>
              </a:prstClr>
            </a:outerShdw>
          </a:effectLst>
        </p:spPr>
      </p:pic>
      <p:sp>
        <p:nvSpPr>
          <p:cNvPr id="15" name="תיבת טקסט 14">
            <a:extLst>
              <a:ext uri="{FF2B5EF4-FFF2-40B4-BE49-F238E27FC236}">
                <a16:creationId xmlns:a16="http://schemas.microsoft.com/office/drawing/2014/main" id="{68CA572C-8100-FF51-D238-592491C7918A}"/>
              </a:ext>
            </a:extLst>
          </p:cNvPr>
          <p:cNvSpPr txBox="1"/>
          <p:nvPr/>
        </p:nvSpPr>
        <p:spPr>
          <a:xfrm>
            <a:off x="0" y="6049818"/>
            <a:ext cx="7830104" cy="369332"/>
          </a:xfrm>
          <a:prstGeom prst="rect">
            <a:avLst/>
          </a:prstGeom>
          <a:noFill/>
        </p:spPr>
        <p:txBody>
          <a:bodyPr wrap="square">
            <a:spAutoFit/>
          </a:bodyPr>
          <a:lstStyle/>
          <a:p>
            <a:pPr algn="ctr"/>
            <a:r>
              <a:rPr lang="he-IL" dirty="0">
                <a:hlinkClick r:id="rId6"/>
              </a:rPr>
              <a:t>https://mui.com/material-ui/api/typography/#props</a:t>
            </a:r>
            <a:r>
              <a:rPr lang="he-IL" dirty="0"/>
              <a:t> </a:t>
            </a:r>
          </a:p>
        </p:txBody>
      </p:sp>
      <p:cxnSp>
        <p:nvCxnSpPr>
          <p:cNvPr id="17" name="מחבר: מרפקי 16">
            <a:extLst>
              <a:ext uri="{FF2B5EF4-FFF2-40B4-BE49-F238E27FC236}">
                <a16:creationId xmlns:a16="http://schemas.microsoft.com/office/drawing/2014/main" id="{64706331-F181-E043-FC89-501942232277}"/>
              </a:ext>
            </a:extLst>
          </p:cNvPr>
          <p:cNvCxnSpPr/>
          <p:nvPr/>
        </p:nvCxnSpPr>
        <p:spPr>
          <a:xfrm rot="10800000" flipV="1">
            <a:off x="6830821" y="1991762"/>
            <a:ext cx="2358447" cy="688064"/>
          </a:xfrm>
          <a:prstGeom prst="bentConnector3">
            <a:avLst>
              <a:gd name="adj1" fmla="val 734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BE705606-B52C-C402-DF74-19B81D86CC6B}"/>
              </a:ext>
            </a:extLst>
          </p:cNvPr>
          <p:cNvCxnSpPr/>
          <p:nvPr/>
        </p:nvCxnSpPr>
        <p:spPr>
          <a:xfrm rot="10800000" flipV="1">
            <a:off x="6337426" y="2390115"/>
            <a:ext cx="1720158" cy="570474"/>
          </a:xfrm>
          <a:prstGeom prst="bentConnector3">
            <a:avLst>
              <a:gd name="adj1" fmla="val 273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67B81376-A493-A532-2AD5-6DCBCF660D23}"/>
              </a:ext>
            </a:extLst>
          </p:cNvPr>
          <p:cNvCxnSpPr/>
          <p:nvPr/>
        </p:nvCxnSpPr>
        <p:spPr>
          <a:xfrm rot="10800000" flipV="1">
            <a:off x="6636190" y="2806655"/>
            <a:ext cx="2624098" cy="449063"/>
          </a:xfrm>
          <a:prstGeom prst="bentConnector3">
            <a:avLst>
              <a:gd name="adj1" fmla="val 572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C582B7EE-2017-A037-E038-00F3EBCB9F6C}"/>
              </a:ext>
            </a:extLst>
          </p:cNvPr>
          <p:cNvCxnSpPr>
            <a:cxnSpLocks/>
            <a:stCxn id="3" idx="2"/>
          </p:cNvCxnSpPr>
          <p:nvPr/>
        </p:nvCxnSpPr>
        <p:spPr>
          <a:xfrm rot="5400000">
            <a:off x="7219715" y="2087250"/>
            <a:ext cx="1278618" cy="42744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47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noWrap</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שאחרי על הורדת שורה כאשר הטקסט מגיע לסוף האלמנט שבו הוא נמצא</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לא נוסיף את המאפיין </a:t>
            </a:r>
            <a:r>
              <a:rPr lang="en-US" sz="2000" dirty="0">
                <a:solidFill>
                  <a:schemeClr val="bg1"/>
                </a:solidFill>
                <a:latin typeface="Calibri Light" panose="020F0302020204030204" pitchFamily="34" charset="0"/>
                <a:cs typeface="Calibri Light" panose="020F0302020204030204" pitchFamily="34" charset="0"/>
              </a:rPr>
              <a:t>noWrap</a:t>
            </a:r>
            <a:r>
              <a:rPr lang="he-IL" sz="2000" dirty="0">
                <a:solidFill>
                  <a:schemeClr val="bg1"/>
                </a:solidFill>
                <a:latin typeface="Calibri Light" panose="020F0302020204030204" pitchFamily="34" charset="0"/>
                <a:cs typeface="Calibri Light" panose="020F0302020204030204" pitchFamily="34" charset="0"/>
              </a:rPr>
              <a:t> כאשר הטקסט יגיע לסוף האלמנט שמכיל אותו הוא ירד שורה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הוספת המאפיין </a:t>
            </a:r>
            <a:r>
              <a:rPr lang="en-US" sz="2000" dirty="0">
                <a:solidFill>
                  <a:schemeClr val="bg1"/>
                </a:solidFill>
                <a:latin typeface="Calibri Light" panose="020F0302020204030204" pitchFamily="34" charset="0"/>
                <a:cs typeface="Calibri Light" panose="020F0302020204030204" pitchFamily="34" charset="0"/>
              </a:rPr>
              <a:t>noWrap</a:t>
            </a:r>
            <a:r>
              <a:rPr lang="he-IL" sz="2000" dirty="0">
                <a:solidFill>
                  <a:schemeClr val="bg1"/>
                </a:solidFill>
                <a:latin typeface="Calibri Light" panose="020F0302020204030204" pitchFamily="34" charset="0"/>
                <a:cs typeface="Calibri Light" panose="020F0302020204030204" pitchFamily="34" charset="0"/>
              </a:rPr>
              <a:t> תוביל לכך שהטקסט לא ירד שורה אלא יהיו שלוש נקודות במקום בו הטקסט היה אמור לרדת שורה</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התוצאה בדפדפן בשקף הבא</a:t>
            </a:r>
          </a:p>
        </p:txBody>
      </p:sp>
      <p:pic>
        <p:nvPicPr>
          <p:cNvPr id="7" name="תמונה 6">
            <a:extLst>
              <a:ext uri="{FF2B5EF4-FFF2-40B4-BE49-F238E27FC236}">
                <a16:creationId xmlns:a16="http://schemas.microsoft.com/office/drawing/2014/main" id="{E71466FD-72BE-487B-D1CD-7335AEA6FE38}"/>
              </a:ext>
            </a:extLst>
          </p:cNvPr>
          <p:cNvPicPr>
            <a:picLocks noChangeAspect="1"/>
          </p:cNvPicPr>
          <p:nvPr/>
        </p:nvPicPr>
        <p:blipFill>
          <a:blip r:embed="rId4"/>
          <a:stretch>
            <a:fillRect/>
          </a:stretch>
        </p:blipFill>
        <p:spPr>
          <a:xfrm>
            <a:off x="304800" y="271022"/>
            <a:ext cx="7097115" cy="6315956"/>
          </a:xfrm>
          <a:prstGeom prst="rect">
            <a:avLst/>
          </a:prstGeom>
        </p:spPr>
      </p:pic>
    </p:spTree>
    <p:extLst>
      <p:ext uri="{BB962C8B-B14F-4D97-AF65-F5344CB8AC3E}">
        <p14:creationId xmlns:p14="http://schemas.microsoft.com/office/powerpoint/2010/main" val="3975044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3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68D4AE-58BA-8100-7791-BF574C0F046B}"/>
              </a:ext>
            </a:extLst>
          </p:cNvPr>
          <p:cNvSpPr>
            <a:spLocks noGrp="1"/>
          </p:cNvSpPr>
          <p:nvPr>
            <p:ph type="title"/>
          </p:nvPr>
        </p:nvSpPr>
        <p:spPr>
          <a:xfrm>
            <a:off x="838200" y="213434"/>
            <a:ext cx="10515600" cy="843409"/>
          </a:xfrm>
          <a:effectLst>
            <a:outerShdw blurRad="50800" dist="38100" dir="2700000" algn="tl" rotWithShape="0">
              <a:prstClr val="black">
                <a:alpha val="40000"/>
              </a:prstClr>
            </a:outerShdw>
          </a:effectLst>
        </p:spPr>
        <p:txBody>
          <a:bodyPr>
            <a:noAutofit/>
          </a:bodyPr>
          <a:lstStyle/>
          <a:p>
            <a:pPr algn="ctr"/>
            <a:r>
              <a:rPr lang="he-IL" sz="6600" u="sng" dirty="0">
                <a:solidFill>
                  <a:srgbClr val="00B0FF"/>
                </a:solidFill>
                <a:latin typeface="Aharoni" panose="02010803020104030203" pitchFamily="2" charset="-79"/>
                <a:cs typeface="Aharoni" panose="02010803020104030203" pitchFamily="2" charset="-79"/>
              </a:rPr>
              <a:t>תוכן עניינים </a:t>
            </a:r>
          </a:p>
        </p:txBody>
      </p:sp>
      <p:sp>
        <p:nvSpPr>
          <p:cNvPr id="3" name="מציין מיקום תוכן 2">
            <a:extLst>
              <a:ext uri="{FF2B5EF4-FFF2-40B4-BE49-F238E27FC236}">
                <a16:creationId xmlns:a16="http://schemas.microsoft.com/office/drawing/2014/main" id="{3101AFB6-3C82-2335-2436-E9A76B31FBCB}"/>
              </a:ext>
            </a:extLst>
          </p:cNvPr>
          <p:cNvSpPr>
            <a:spLocks noGrp="1"/>
          </p:cNvSpPr>
          <p:nvPr>
            <p:ph idx="1"/>
          </p:nvPr>
        </p:nvSpPr>
        <p:spPr>
          <a:xfrm>
            <a:off x="1455940" y="1056842"/>
            <a:ext cx="9587883" cy="5587723"/>
          </a:xfrm>
          <a:effectLst>
            <a:outerShdw blurRad="50800" dist="38100" dir="2700000" algn="tl" rotWithShape="0">
              <a:prstClr val="black">
                <a:alpha val="40000"/>
              </a:prstClr>
            </a:outerShdw>
          </a:effectLst>
        </p:spPr>
        <p:txBody>
          <a:bodyPr>
            <a:normAutofit/>
          </a:bodyPr>
          <a:lstStyle/>
          <a:p>
            <a:pPr algn="just">
              <a:buFont typeface="Wingdings" panose="05000000000000000000" pitchFamily="2" charset="2"/>
              <a:buChar char="§"/>
            </a:pPr>
            <a:r>
              <a:rPr lang="en-US" sz="2000" dirty="0">
                <a:solidFill>
                  <a:schemeClr val="bg1"/>
                </a:solidFill>
                <a:hlinkClick r:id="rId4" action="ppaction://hlinksldjump">
                  <a:extLst>
                    <a:ext uri="{A12FA001-AC4F-418D-AE19-62706E023703}">
                      <ahyp:hlinkClr xmlns:ahyp="http://schemas.microsoft.com/office/drawing/2018/hyperlinkcolor" val="tx"/>
                    </a:ext>
                  </a:extLst>
                </a:hlinkClick>
              </a:rPr>
              <a:t>Introduction</a:t>
            </a:r>
            <a:r>
              <a:rPr lang="he-IL" sz="2000" dirty="0">
                <a:solidFill>
                  <a:schemeClr val="bg1"/>
                </a:solidFill>
              </a:rPr>
              <a:t> </a:t>
            </a:r>
            <a:r>
              <a:rPr lang="he-IL" sz="1600" dirty="0">
                <a:solidFill>
                  <a:schemeClr val="bg1"/>
                </a:solidFill>
              </a:rPr>
              <a:t>..................................................................................................................................... 4</a:t>
            </a:r>
            <a:endParaRPr lang="he-IL" sz="1600" dirty="0">
              <a:solidFill>
                <a:srgbClr val="954F72"/>
              </a:solidFill>
              <a:hlinkClick r:id="rId4" action="ppaction://hlinksldjump">
                <a:extLst>
                  <a:ext uri="{A12FA001-AC4F-418D-AE19-62706E023703}">
                    <ahyp:hlinkClr xmlns:ahyp="http://schemas.microsoft.com/office/drawing/2018/hyperlinkcolor" val="tx"/>
                  </a:ext>
                </a:extLst>
              </a:hlinkClick>
            </a:endParaRPr>
          </a:p>
          <a:p>
            <a:pPr lvl="1" algn="just">
              <a:buFont typeface="Wingdings" panose="05000000000000000000" pitchFamily="2" charset="2"/>
              <a:buChar cha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Installation</a:t>
            </a:r>
            <a:r>
              <a:rPr lang="he-IL" sz="1600" dirty="0">
                <a:solidFill>
                  <a:schemeClr val="bg1"/>
                </a:solidFill>
              </a:rPr>
              <a:t> .................................................................................................................................... 5</a:t>
            </a:r>
          </a:p>
          <a:p>
            <a:pPr lvl="1">
              <a:buFont typeface="Wingdings" panose="05000000000000000000" pitchFamily="2" charset="2"/>
              <a:buChar cha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Adding Roboto Fonts</a:t>
            </a:r>
            <a:r>
              <a:rPr lang="he-IL" sz="1600" dirty="0">
                <a:solidFill>
                  <a:schemeClr val="bg1"/>
                </a:solidFill>
              </a:rPr>
              <a:t> ...................................................................................................................... 6</a:t>
            </a:r>
          </a:p>
          <a:p>
            <a:pPr algn="just">
              <a:buFont typeface="Wingdings" panose="05000000000000000000" pitchFamily="2" charset="2"/>
              <a:buChar char="§"/>
            </a:pPr>
            <a:r>
              <a:rPr lang="en-US" sz="2000" dirty="0">
                <a:solidFill>
                  <a:schemeClr val="bg1"/>
                </a:solidFill>
                <a:hlinkClick r:id="rId7" action="ppaction://hlinksldjump">
                  <a:extLst>
                    <a:ext uri="{A12FA001-AC4F-418D-AE19-62706E023703}">
                      <ahyp:hlinkClr xmlns:ahyp="http://schemas.microsoft.com/office/drawing/2018/hyperlinkcolor" val="tx"/>
                    </a:ext>
                  </a:extLst>
                </a:hlinkClick>
              </a:rPr>
              <a:t>Components</a:t>
            </a:r>
            <a:r>
              <a:rPr lang="he-IL" sz="2000" dirty="0">
                <a:solidFill>
                  <a:schemeClr val="bg1"/>
                </a:solidFill>
              </a:rPr>
              <a:t> </a:t>
            </a:r>
            <a:r>
              <a:rPr lang="he-IL" sz="1600" dirty="0">
                <a:solidFill>
                  <a:schemeClr val="bg1"/>
                </a:solidFill>
              </a:rPr>
              <a:t>................................................................................................................................... 10</a:t>
            </a:r>
          </a:p>
          <a:p>
            <a:pPr lvl="1" algn="just">
              <a:buFont typeface="Wingdings" panose="05000000000000000000" pitchFamily="2" charset="2"/>
              <a:buChar char="§"/>
            </a:pPr>
            <a:r>
              <a:rPr lang="en-US" sz="1600" dirty="0">
                <a:solidFill>
                  <a:schemeClr val="bg1"/>
                </a:solidFill>
                <a:hlinkClick r:id="rId8" action="ppaction://hlinksldjump">
                  <a:extLst>
                    <a:ext uri="{A12FA001-AC4F-418D-AE19-62706E023703}">
                      <ahyp:hlinkClr xmlns:ahyp="http://schemas.microsoft.com/office/drawing/2018/hyperlinkcolor" val="tx"/>
                    </a:ext>
                  </a:extLst>
                </a:hlinkClick>
              </a:rPr>
              <a:t>Data Display</a:t>
            </a:r>
            <a:r>
              <a:rPr lang="he-IL" sz="1600" dirty="0">
                <a:solidFill>
                  <a:schemeClr val="bg1"/>
                </a:solidFill>
                <a:hlinkClick r:id="rId8" action="ppaction://hlinksldjump">
                  <a:extLst>
                    <a:ext uri="{A12FA001-AC4F-418D-AE19-62706E023703}">
                      <ahyp:hlinkClr xmlns:ahyp="http://schemas.microsoft.com/office/drawing/2018/hyperlinkcolor" val="tx"/>
                    </a:ext>
                  </a:extLst>
                </a:hlinkClick>
              </a:rPr>
              <a:t> </a:t>
            </a:r>
            <a:r>
              <a:rPr lang="he-IL" sz="1600" dirty="0">
                <a:solidFill>
                  <a:schemeClr val="bg1"/>
                </a:solidFill>
              </a:rPr>
              <a:t>................................................................................................................................. 11</a:t>
            </a:r>
          </a:p>
          <a:p>
            <a:pPr lvl="2" algn="just">
              <a:buFont typeface="Wingdings" panose="05000000000000000000" pitchFamily="2" charset="2"/>
              <a:buChar char="§"/>
            </a:pPr>
            <a:r>
              <a:rPr lang="en-US" sz="1400" dirty="0">
                <a:solidFill>
                  <a:schemeClr val="bg1"/>
                </a:solidFill>
                <a:hlinkClick r:id="rId9" action="ppaction://hlinksldjump">
                  <a:extLst>
                    <a:ext uri="{A12FA001-AC4F-418D-AE19-62706E023703}">
                      <ahyp:hlinkClr xmlns:ahyp="http://schemas.microsoft.com/office/drawing/2018/hyperlinkcolor" val="tx"/>
                    </a:ext>
                  </a:extLst>
                </a:hlinkClick>
              </a:rPr>
              <a:t>Typography</a:t>
            </a:r>
            <a:r>
              <a:rPr lang="he-IL" sz="1400" dirty="0">
                <a:solidFill>
                  <a:schemeClr val="bg1"/>
                </a:solidFill>
              </a:rPr>
              <a:t> ................................................................................................................................................ 12</a:t>
            </a:r>
          </a:p>
          <a:p>
            <a:pPr lvl="2" algn="just">
              <a:buFont typeface="Wingdings" panose="05000000000000000000" pitchFamily="2" charset="2"/>
              <a:buChar char="§"/>
            </a:pPr>
            <a:r>
              <a:rPr lang="en-US" sz="1400" dirty="0">
                <a:solidFill>
                  <a:schemeClr val="bg1"/>
                </a:solidFill>
                <a:hlinkClick r:id="rId10" action="ppaction://hlinksldjump">
                  <a:extLst>
                    <a:ext uri="{A12FA001-AC4F-418D-AE19-62706E023703}">
                      <ahyp:hlinkClr xmlns:ahyp="http://schemas.microsoft.com/office/drawing/2018/hyperlinkcolor" val="tx"/>
                    </a:ext>
                  </a:extLst>
                </a:hlinkClick>
              </a:rPr>
              <a:t>sx prop</a:t>
            </a:r>
            <a:r>
              <a:rPr lang="he-IL" sz="1400" dirty="0">
                <a:solidFill>
                  <a:schemeClr val="bg1"/>
                </a:solidFill>
                <a:hlinkClick r:id="rId11" action="ppaction://hlinksldjump">
                  <a:extLst>
                    <a:ext uri="{A12FA001-AC4F-418D-AE19-62706E023703}">
                      <ahyp:hlinkClr xmlns:ahyp="http://schemas.microsoft.com/office/drawing/2018/hyperlinkcolor" val="tx"/>
                    </a:ext>
                  </a:extLst>
                </a:hlinkClick>
              </a:rPr>
              <a:t> </a:t>
            </a:r>
            <a:r>
              <a:rPr lang="he-IL" sz="1400" dirty="0">
                <a:solidFill>
                  <a:schemeClr val="bg1"/>
                </a:solidFill>
              </a:rPr>
              <a:t>....................................................................................................................................................... 21</a:t>
            </a:r>
          </a:p>
          <a:p>
            <a:pPr lvl="2" algn="just">
              <a:buFont typeface="Wingdings" panose="05000000000000000000" pitchFamily="2" charset="2"/>
              <a:buChar char="§"/>
            </a:pPr>
            <a:r>
              <a:rPr lang="en-US" sz="1400" dirty="0">
                <a:solidFill>
                  <a:schemeClr val="bg1"/>
                </a:solidFill>
                <a:hlinkClick r:id="rId12" action="ppaction://hlinksldjump">
                  <a:extLst>
                    <a:ext uri="{A12FA001-AC4F-418D-AE19-62706E023703}">
                      <ahyp:hlinkClr xmlns:ahyp="http://schemas.microsoft.com/office/drawing/2018/hyperlinkcolor" val="tx"/>
                    </a:ext>
                  </a:extLst>
                </a:hlinkClick>
              </a:rPr>
              <a:t>Divider</a:t>
            </a:r>
            <a:r>
              <a:rPr lang="he-IL" sz="1400" dirty="0">
                <a:solidFill>
                  <a:schemeClr val="bg1"/>
                </a:solidFill>
              </a:rPr>
              <a:t> ....................................................................................................................................................... 23</a:t>
            </a:r>
            <a:endParaRPr lang="he-IL" sz="1400" dirty="0">
              <a:solidFill>
                <a:schemeClr val="bg1"/>
              </a:solidFill>
              <a:hlinkClick r:id="rId13" action="ppaction://hlinksldjump">
                <a:extLst>
                  <a:ext uri="{A12FA001-AC4F-418D-AE19-62706E023703}">
                    <ahyp:hlinkClr xmlns:ahyp="http://schemas.microsoft.com/office/drawing/2018/hyperlinkcolor" val="tx"/>
                  </a:ext>
                </a:extLst>
              </a:hlinkClick>
            </a:endParaRPr>
          </a:p>
          <a:p>
            <a:pPr lvl="2" algn="just">
              <a:buFont typeface="Wingdings" panose="05000000000000000000" pitchFamily="2" charset="2"/>
              <a:buChar char="§"/>
            </a:pPr>
            <a:r>
              <a:rPr lang="en-US" sz="1400" dirty="0">
                <a:solidFill>
                  <a:schemeClr val="bg1"/>
                </a:solidFill>
                <a:hlinkClick r:id="rId13" action="ppaction://hlinksldjump">
                  <a:extLst>
                    <a:ext uri="{A12FA001-AC4F-418D-AE19-62706E023703}">
                      <ahyp:hlinkClr xmlns:ahyp="http://schemas.microsoft.com/office/drawing/2018/hyperlinkcolor" val="tx"/>
                    </a:ext>
                  </a:extLst>
                </a:hlinkClick>
              </a:rPr>
              <a:t>Button</a:t>
            </a:r>
            <a:r>
              <a:rPr lang="he-IL" sz="1400" dirty="0">
                <a:solidFill>
                  <a:schemeClr val="bg1"/>
                </a:solidFill>
              </a:rPr>
              <a:t> ....................................................................................................................................................... 27</a:t>
            </a:r>
          </a:p>
          <a:p>
            <a:pPr lvl="2" algn="just">
              <a:buFont typeface="Wingdings" panose="05000000000000000000" pitchFamily="2" charset="2"/>
              <a:buChar char="§"/>
            </a:pPr>
            <a:r>
              <a:rPr lang="en-US" sz="1400" dirty="0">
                <a:solidFill>
                  <a:schemeClr val="bg1"/>
                </a:solidFill>
                <a:hlinkClick r:id="rId14" action="ppaction://hlinksldjump">
                  <a:extLst>
                    <a:ext uri="{A12FA001-AC4F-418D-AE19-62706E023703}">
                      <ahyp:hlinkClr xmlns:ahyp="http://schemas.microsoft.com/office/drawing/2018/hyperlinkcolor" val="tx"/>
                    </a:ext>
                  </a:extLst>
                </a:hlinkClick>
              </a:rPr>
              <a:t>Card</a:t>
            </a:r>
            <a:r>
              <a:rPr lang="he-IL" sz="1400" dirty="0">
                <a:solidFill>
                  <a:schemeClr val="bg1"/>
                </a:solidFill>
              </a:rPr>
              <a:t> .......................................................................................................................................................... 33</a:t>
            </a:r>
          </a:p>
          <a:p>
            <a:pPr lvl="2" algn="just">
              <a:buFont typeface="Wingdings" panose="05000000000000000000" pitchFamily="2" charset="2"/>
              <a:buChar char="§"/>
            </a:pPr>
            <a:r>
              <a:rPr lang="en-US" sz="1400" dirty="0">
                <a:solidFill>
                  <a:schemeClr val="bg1"/>
                </a:solidFill>
                <a:hlinkClick r:id="rId15" action="ppaction://hlinksldjump">
                  <a:extLst>
                    <a:ext uri="{A12FA001-AC4F-418D-AE19-62706E023703}">
                      <ahyp:hlinkClr xmlns:ahyp="http://schemas.microsoft.com/office/drawing/2018/hyperlinkcolor" val="tx"/>
                    </a:ext>
                  </a:extLst>
                </a:hlinkClick>
              </a:rPr>
              <a:t>List</a:t>
            </a:r>
            <a:r>
              <a:rPr lang="he-IL" sz="1400" dirty="0">
                <a:solidFill>
                  <a:schemeClr val="bg1"/>
                </a:solidFill>
              </a:rPr>
              <a:t> ............................................................................................................................................................ 42</a:t>
            </a:r>
          </a:p>
          <a:p>
            <a:pPr lvl="1" algn="just">
              <a:buFont typeface="Wingdings" panose="05000000000000000000" pitchFamily="2" charset="2"/>
              <a:buChar char="§"/>
            </a:pPr>
            <a:r>
              <a:rPr lang="en-US" sz="1600" dirty="0">
                <a:solidFill>
                  <a:schemeClr val="bg1"/>
                </a:solidFill>
                <a:hlinkClick r:id="rId16" action="ppaction://hlinksldjump">
                  <a:extLst>
                    <a:ext uri="{A12FA001-AC4F-418D-AE19-62706E023703}">
                      <ahyp:hlinkClr xmlns:ahyp="http://schemas.microsoft.com/office/drawing/2018/hyperlinkcolor" val="tx"/>
                    </a:ext>
                  </a:extLst>
                </a:hlinkClick>
              </a:rPr>
              <a:t>Layout</a:t>
            </a:r>
            <a:r>
              <a:rPr lang="he-IL" sz="1600" dirty="0">
                <a:solidFill>
                  <a:schemeClr val="bg1"/>
                </a:solidFill>
              </a:rPr>
              <a:t> ........................................................................................................................................ 51</a:t>
            </a:r>
            <a:endParaRPr lang="en-US" sz="1600" dirty="0">
              <a:solidFill>
                <a:schemeClr val="bg1"/>
              </a:solidFill>
            </a:endParaRPr>
          </a:p>
          <a:p>
            <a:pPr lvl="2" algn="just">
              <a:buFont typeface="Wingdings" panose="05000000000000000000" pitchFamily="2" charset="2"/>
              <a:buChar char="§"/>
            </a:pPr>
            <a:r>
              <a:rPr lang="en-US" sz="1400" dirty="0">
                <a:solidFill>
                  <a:schemeClr val="bg1"/>
                </a:solidFill>
                <a:hlinkClick r:id="rId17" action="ppaction://hlinksldjump">
                  <a:extLst>
                    <a:ext uri="{A12FA001-AC4F-418D-AE19-62706E023703}">
                      <ahyp:hlinkClr xmlns:ahyp="http://schemas.microsoft.com/office/drawing/2018/hyperlinkcolor" val="tx"/>
                    </a:ext>
                  </a:extLst>
                </a:hlinkClick>
              </a:rPr>
              <a:t>Box</a:t>
            </a:r>
            <a:r>
              <a:rPr lang="he-IL" sz="1400" dirty="0">
                <a:solidFill>
                  <a:schemeClr val="bg1"/>
                </a:solidFill>
              </a:rPr>
              <a:t> ........................................................................................................................................................... 52</a:t>
            </a:r>
            <a:endParaRPr lang="en-US" sz="1400" dirty="0">
              <a:solidFill>
                <a:schemeClr val="bg1"/>
              </a:solidFill>
            </a:endParaRPr>
          </a:p>
          <a:p>
            <a:pPr lvl="2" algn="just">
              <a:buFont typeface="Wingdings" panose="05000000000000000000" pitchFamily="2" charset="2"/>
              <a:buChar char="§"/>
            </a:pPr>
            <a:r>
              <a:rPr lang="en-US" sz="1400" dirty="0">
                <a:solidFill>
                  <a:schemeClr val="bg1"/>
                </a:solidFill>
                <a:hlinkClick r:id="rId18" action="ppaction://hlinksldjump">
                  <a:extLst>
                    <a:ext uri="{A12FA001-AC4F-418D-AE19-62706E023703}">
                      <ahyp:hlinkClr xmlns:ahyp="http://schemas.microsoft.com/office/drawing/2018/hyperlinkcolor" val="tx"/>
                    </a:ext>
                  </a:extLst>
                </a:hlinkClick>
              </a:rPr>
              <a:t>Container</a:t>
            </a:r>
            <a:r>
              <a:rPr lang="he-IL" sz="1400" dirty="0">
                <a:solidFill>
                  <a:schemeClr val="bg1"/>
                </a:solidFill>
              </a:rPr>
              <a:t> .................................................................................................................................................. 55</a:t>
            </a:r>
          </a:p>
          <a:p>
            <a:pPr lvl="2" algn="just">
              <a:buFont typeface="Wingdings" panose="05000000000000000000" pitchFamily="2" charset="2"/>
              <a:buChar char="§"/>
            </a:pPr>
            <a:r>
              <a:rPr lang="en-US" sz="1400" dirty="0">
                <a:solidFill>
                  <a:schemeClr val="bg1"/>
                </a:solidFill>
                <a:hlinkClick r:id="rId19" action="ppaction://hlinksldjump">
                  <a:extLst>
                    <a:ext uri="{A12FA001-AC4F-418D-AE19-62706E023703}">
                      <ahyp:hlinkClr xmlns:ahyp="http://schemas.microsoft.com/office/drawing/2018/hyperlinkcolor" val="tx"/>
                    </a:ext>
                  </a:extLst>
                </a:hlinkClick>
              </a:rPr>
              <a:t>Stack</a:t>
            </a:r>
            <a:r>
              <a:rPr lang="he-IL" sz="1400" dirty="0">
                <a:solidFill>
                  <a:schemeClr val="bg1"/>
                </a:solidFill>
              </a:rPr>
              <a:t> ......................................................................................................................................................... 60</a:t>
            </a:r>
            <a:endParaRPr lang="en-US" sz="1400" dirty="0">
              <a:solidFill>
                <a:schemeClr val="bg1"/>
              </a:solidFill>
            </a:endParaRPr>
          </a:p>
          <a:p>
            <a:pPr lvl="2" algn="just">
              <a:buFont typeface="Wingdings" panose="05000000000000000000" pitchFamily="2" charset="2"/>
              <a:buChar char="§"/>
            </a:pPr>
            <a:r>
              <a:rPr lang="en-US" sz="1400" dirty="0">
                <a:solidFill>
                  <a:schemeClr val="bg1"/>
                </a:solidFill>
                <a:hlinkClick r:id="rId20" action="ppaction://hlinksldjump">
                  <a:extLst>
                    <a:ext uri="{A12FA001-AC4F-418D-AE19-62706E023703}">
                      <ahyp:hlinkClr xmlns:ahyp="http://schemas.microsoft.com/office/drawing/2018/hyperlinkcolor" val="tx"/>
                    </a:ext>
                  </a:extLst>
                </a:hlinkClick>
              </a:rPr>
              <a:t>Grid</a:t>
            </a:r>
            <a:r>
              <a:rPr lang="he-IL" sz="1400" dirty="0">
                <a:solidFill>
                  <a:schemeClr val="bg1"/>
                </a:solidFill>
              </a:rPr>
              <a:t> ........................................................................................................................................................... 57</a:t>
            </a:r>
          </a:p>
          <a:p>
            <a:pPr lvl="1" algn="just">
              <a:buFont typeface="Wingdings" panose="05000000000000000000" pitchFamily="2" charset="2"/>
              <a:buChar char="§"/>
            </a:pPr>
            <a:r>
              <a:rPr lang="en-US" sz="1600" dirty="0">
                <a:solidFill>
                  <a:schemeClr val="bg1"/>
                </a:solidFill>
                <a:hlinkClick r:id="rId21" action="ppaction://hlinksldjump">
                  <a:extLst>
                    <a:ext uri="{A12FA001-AC4F-418D-AE19-62706E023703}">
                      <ahyp:hlinkClr xmlns:ahyp="http://schemas.microsoft.com/office/drawing/2018/hyperlinkcolor" val="tx"/>
                    </a:ext>
                  </a:extLst>
                </a:hlinkClick>
              </a:rPr>
              <a:t>Navigation</a:t>
            </a:r>
            <a:r>
              <a:rPr lang="he-IL" sz="1600" dirty="0">
                <a:solidFill>
                  <a:schemeClr val="bg1"/>
                </a:solidFill>
              </a:rPr>
              <a:t> ................................................................................................................................... 74</a:t>
            </a:r>
          </a:p>
          <a:p>
            <a:pPr lvl="2" algn="just">
              <a:buFont typeface="Wingdings" panose="05000000000000000000" pitchFamily="2" charset="2"/>
              <a:buChar char="§"/>
            </a:pPr>
            <a:r>
              <a:rPr lang="en-US" sz="1400" dirty="0">
                <a:solidFill>
                  <a:schemeClr val="bg1"/>
                </a:solidFill>
                <a:hlinkClick r:id="rId22" action="ppaction://hlinksldjump">
                  <a:extLst>
                    <a:ext uri="{A12FA001-AC4F-418D-AE19-62706E023703}">
                      <ahyp:hlinkClr xmlns:ahyp="http://schemas.microsoft.com/office/drawing/2018/hyperlinkcolor" val="tx"/>
                    </a:ext>
                  </a:extLst>
                </a:hlinkClick>
              </a:rPr>
              <a:t>AppBar</a:t>
            </a:r>
            <a:r>
              <a:rPr lang="he-IL" sz="1400" dirty="0">
                <a:solidFill>
                  <a:schemeClr val="bg1"/>
                </a:solidFill>
              </a:rPr>
              <a:t> </a:t>
            </a:r>
            <a:r>
              <a:rPr lang="he-IL" sz="1600" dirty="0">
                <a:solidFill>
                  <a:schemeClr val="bg1"/>
                </a:solidFill>
              </a:rPr>
              <a:t>................................................................................................................................. 75</a:t>
            </a:r>
          </a:p>
          <a:p>
            <a:pPr lvl="2" algn="just">
              <a:buFont typeface="Wingdings" panose="05000000000000000000" pitchFamily="2" charset="2"/>
              <a:buChar char="§"/>
            </a:pPr>
            <a:r>
              <a:rPr lang="en-US" sz="1400" dirty="0">
                <a:solidFill>
                  <a:schemeClr val="bg1"/>
                </a:solidFill>
                <a:hlinkClick r:id="rId23" action="ppaction://hlinksldjump">
                  <a:extLst>
                    <a:ext uri="{A12FA001-AC4F-418D-AE19-62706E023703}">
                      <ahyp:hlinkClr xmlns:ahyp="http://schemas.microsoft.com/office/drawing/2018/hyperlinkcolor" val="tx"/>
                    </a:ext>
                  </a:extLst>
                </a:hlinkClick>
              </a:rPr>
              <a:t>Bottom Navigation</a:t>
            </a:r>
            <a:r>
              <a:rPr lang="he-IL" sz="1400" dirty="0">
                <a:solidFill>
                  <a:schemeClr val="bg1"/>
                </a:solidFill>
              </a:rPr>
              <a:t> </a:t>
            </a:r>
            <a:r>
              <a:rPr lang="he-IL" sz="1600" dirty="0">
                <a:solidFill>
                  <a:schemeClr val="bg1"/>
                </a:solidFill>
              </a:rPr>
              <a:t>................................................................................................................... 78</a:t>
            </a:r>
          </a:p>
          <a:p>
            <a:pPr algn="just">
              <a:buFont typeface="Wingdings" panose="05000000000000000000" pitchFamily="2" charset="2"/>
              <a:buChar char="§"/>
            </a:pPr>
            <a:endParaRPr lang="he-IL" sz="1800" dirty="0">
              <a:solidFill>
                <a:schemeClr val="bg1"/>
              </a:solidFill>
            </a:endParaRPr>
          </a:p>
        </p:txBody>
      </p:sp>
    </p:spTree>
    <p:extLst>
      <p:ext uri="{BB962C8B-B14F-4D97-AF65-F5344CB8AC3E}">
        <p14:creationId xmlns:p14="http://schemas.microsoft.com/office/powerpoint/2010/main" val="1317670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28285" y="1971207"/>
            <a:ext cx="4190260" cy="939730"/>
          </a:xfrm>
          <a:effectLst>
            <a:outerShdw blurRad="50800" dist="38100" dir="2700000" algn="tl" rotWithShape="0">
              <a:prstClr val="black">
                <a:alpha val="40000"/>
              </a:prstClr>
            </a:outerShdw>
          </a:effectLst>
        </p:spPr>
        <p:txBody>
          <a:bodyPr>
            <a:noAutofit/>
          </a:bodyPr>
          <a:lstStyle/>
          <a:p>
            <a:pPr algn="ctr"/>
            <a:r>
              <a:rPr lang="he-IL" sz="4800" u="sng" dirty="0">
                <a:solidFill>
                  <a:srgbClr val="00B0FF"/>
                </a:solidFill>
                <a:latin typeface="Calibri Light" panose="020F0302020204030204" pitchFamily="34" charset="0"/>
                <a:cs typeface="Calibri Light" panose="020F0302020204030204" pitchFamily="34" charset="0"/>
              </a:rPr>
              <a:t>התוצאה בדפדפן</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28285" y="2910937"/>
            <a:ext cx="4190259" cy="1896453"/>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הטקסט בקומפוננט הראשון יורד שורה ברגע שאין לו מקום במיכל</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הטקסט בקומפוננט השני לא יורד שורה ובמקום מסמן בעזרת שלוש נקודות שהטקסט ממשיך</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a:extLst>
              <a:ext uri="{FF2B5EF4-FFF2-40B4-BE49-F238E27FC236}">
                <a16:creationId xmlns:a16="http://schemas.microsoft.com/office/drawing/2014/main" id="{01BC86BC-1E56-07FD-37E6-BFA28E65EF5C}"/>
              </a:ext>
            </a:extLst>
          </p:cNvPr>
          <p:cNvPicPr>
            <a:picLocks noChangeAspect="1"/>
          </p:cNvPicPr>
          <p:nvPr/>
        </p:nvPicPr>
        <p:blipFill rotWithShape="1">
          <a:blip r:embed="rId4"/>
          <a:srcRect r="984"/>
          <a:stretch/>
        </p:blipFill>
        <p:spPr>
          <a:xfrm>
            <a:off x="525175" y="2521638"/>
            <a:ext cx="6980148" cy="2038635"/>
          </a:xfrm>
          <a:prstGeom prst="rect">
            <a:avLst/>
          </a:prstGeom>
        </p:spPr>
      </p:pic>
      <p:cxnSp>
        <p:nvCxnSpPr>
          <p:cNvPr id="12" name="מחבר: מרפקי 11">
            <a:extLst>
              <a:ext uri="{FF2B5EF4-FFF2-40B4-BE49-F238E27FC236}">
                <a16:creationId xmlns:a16="http://schemas.microsoft.com/office/drawing/2014/main" id="{AD69CE29-C277-412A-B753-A17E3686A701}"/>
              </a:ext>
            </a:extLst>
          </p:cNvPr>
          <p:cNvCxnSpPr/>
          <p:nvPr/>
        </p:nvCxnSpPr>
        <p:spPr>
          <a:xfrm rot="10800000">
            <a:off x="7568697" y="3123446"/>
            <a:ext cx="679010" cy="235390"/>
          </a:xfrm>
          <a:prstGeom prst="bentConnector3">
            <a:avLst>
              <a:gd name="adj1" fmla="val 793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FFAEA94-8AA5-620D-B72C-FCFE39B11841}"/>
              </a:ext>
            </a:extLst>
          </p:cNvPr>
          <p:cNvCxnSpPr>
            <a:cxnSpLocks/>
          </p:cNvCxnSpPr>
          <p:nvPr/>
        </p:nvCxnSpPr>
        <p:spPr>
          <a:xfrm rot="10800000" flipV="1">
            <a:off x="7527649" y="4055952"/>
            <a:ext cx="1055036" cy="307818"/>
          </a:xfrm>
          <a:prstGeom prst="bentConnector3">
            <a:avLst>
              <a:gd name="adj1" fmla="val 8175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8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4400" dirty="0">
                <a:solidFill>
                  <a:schemeClr val="bg1"/>
                </a:solidFill>
              </a:rPr>
              <a:t>sx</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512829"/>
            <a:ext cx="5928735"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“All system properties are available via the sx prop. In addition, the sx prop allows you to specify any other CSS rules you may need” 			</a:t>
            </a:r>
            <a:r>
              <a:rPr lang="en-US" sz="2000"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עיצוב שכבות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https://mui.com/material-ui/react-box/#the-sx-prop</a:t>
            </a:r>
            <a:r>
              <a:rPr lang="he-IL" dirty="0"/>
              <a:t> </a:t>
            </a:r>
          </a:p>
        </p:txBody>
      </p:sp>
      <p:grpSp>
        <p:nvGrpSpPr>
          <p:cNvPr id="2" name="קבוצה 1">
            <a:extLst>
              <a:ext uri="{FF2B5EF4-FFF2-40B4-BE49-F238E27FC236}">
                <a16:creationId xmlns:a16="http://schemas.microsoft.com/office/drawing/2014/main" id="{D22EFC42-0EDB-AD61-D86D-61FFC0482F9C}"/>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57614EC7-A667-E588-55E9-62418F3704B2}"/>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78F8C5EF-A6CA-5D78-2181-C665E389A965}"/>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044092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sx prop</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258023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המקבל אובייקט קונפיגורציות של </a:t>
            </a:r>
            <a:r>
              <a:rPr lang="en-US" sz="2000" dirty="0">
                <a:solidFill>
                  <a:schemeClr val="bg1"/>
                </a:solidFill>
                <a:latin typeface="Calibri Light" panose="020F0302020204030204" pitchFamily="34" charset="0"/>
                <a:cs typeface="Calibri Light" panose="020F0302020204030204" pitchFamily="34" charset="0"/>
              </a:rPr>
              <a:t>css</a:t>
            </a:r>
            <a:r>
              <a:rPr lang="he-IL" sz="2000" dirty="0">
                <a:solidFill>
                  <a:schemeClr val="bg1"/>
                </a:solidFill>
                <a:latin typeface="Calibri Light" panose="020F0302020204030204" pitchFamily="34" charset="0"/>
                <a:cs typeface="Calibri Light" panose="020F0302020204030204" pitchFamily="34" charset="0"/>
              </a:rPr>
              <a:t> ומאפשר שינוי של ה- </a:t>
            </a:r>
            <a:r>
              <a:rPr lang="en-US" sz="2000" dirty="0">
                <a:solidFill>
                  <a:schemeClr val="bg1"/>
                </a:solidFill>
                <a:latin typeface="Calibri Light" panose="020F0302020204030204" pitchFamily="34" charset="0"/>
                <a:cs typeface="Calibri Light" panose="020F0302020204030204" pitchFamily="34" charset="0"/>
              </a:rPr>
              <a:t>css</a:t>
            </a:r>
            <a:r>
              <a:rPr lang="he-IL" sz="2000" dirty="0">
                <a:solidFill>
                  <a:schemeClr val="bg1"/>
                </a:solidFill>
                <a:latin typeface="Calibri Light" panose="020F0302020204030204" pitchFamily="34" charset="0"/>
                <a:cs typeface="Calibri Light" panose="020F0302020204030204" pitchFamily="34" charset="0"/>
              </a:rPr>
              <a:t> בקומפוננט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את המאפיין </a:t>
            </a:r>
            <a:r>
              <a:rPr lang="en-US" sz="2000" dirty="0">
                <a:solidFill>
                  <a:schemeClr val="bg1"/>
                </a:solidFill>
                <a:latin typeface="Calibri Light" panose="020F0302020204030204" pitchFamily="34" charset="0"/>
                <a:cs typeface="Calibri Light" panose="020F0302020204030204" pitchFamily="34" charset="0"/>
              </a:rPr>
              <a:t>sx</a:t>
            </a:r>
            <a:r>
              <a:rPr lang="he-IL" sz="2000" dirty="0">
                <a:solidFill>
                  <a:schemeClr val="bg1"/>
                </a:solidFill>
                <a:latin typeface="Calibri Light" panose="020F0302020204030204" pitchFamily="34" charset="0"/>
                <a:cs typeface="Calibri Light" panose="020F0302020204030204" pitchFamily="34" charset="0"/>
              </a:rPr>
              <a:t> לקומפוננט </a:t>
            </a:r>
            <a:r>
              <a:rPr lang="en-US" sz="2000" dirty="0">
                <a:solidFill>
                  <a:schemeClr val="bg1"/>
                </a:solidFill>
                <a:latin typeface="Calibri Light" panose="020F0302020204030204" pitchFamily="34" charset="0"/>
                <a:cs typeface="Calibri Light" panose="020F0302020204030204" pitchFamily="34" charset="0"/>
              </a:rPr>
              <a:t>Typography</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המאפיין מקבל אובייקט קונפיגורציות עם כל מאפייני ה – </a:t>
            </a:r>
            <a:r>
              <a:rPr lang="en-US" sz="1600" dirty="0">
                <a:solidFill>
                  <a:schemeClr val="bg1"/>
                </a:solidFill>
                <a:latin typeface="Calibri Light" panose="020F0302020204030204" pitchFamily="34" charset="0"/>
                <a:cs typeface="Calibri Light" panose="020F0302020204030204" pitchFamily="34" charset="0"/>
              </a:rPr>
              <a:t>CSS</a:t>
            </a:r>
            <a:r>
              <a:rPr lang="he-IL" sz="1600" dirty="0">
                <a:solidFill>
                  <a:schemeClr val="bg1"/>
                </a:solidFill>
                <a:latin typeface="Calibri Light" panose="020F0302020204030204" pitchFamily="34" charset="0"/>
                <a:cs typeface="Calibri Light" panose="020F0302020204030204" pitchFamily="34" charset="0"/>
              </a:rPr>
              <a:t> שאנו מעוניינים לשנות</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הטקסט של הקומפוננט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82978" y="632256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לינק להסבר נוסף על המאפיין </a:t>
            </a:r>
            <a:r>
              <a:rPr lang="en-US" sz="1400" b="1" dirty="0">
                <a:solidFill>
                  <a:schemeClr val="bg1"/>
                </a:solidFill>
                <a:latin typeface="Calibri" panose="020F0502020204030204" pitchFamily="34" charset="0"/>
                <a:cs typeface="Calibri" panose="020F0502020204030204" pitchFamily="34" charset="0"/>
              </a:rPr>
              <a:t>SX</a:t>
            </a:r>
            <a:endParaRPr lang="he-IL" sz="1400" b="1" dirty="0">
              <a:solidFill>
                <a:schemeClr val="bg1"/>
              </a:solidFill>
              <a:latin typeface="Calibri" panose="020F0502020204030204" pitchFamily="34" charset="0"/>
              <a:cs typeface="Calibri" panose="020F0502020204030204" pitchFamily="34" charset="0"/>
            </a:endParaRPr>
          </a:p>
        </p:txBody>
      </p:sp>
      <p:sp>
        <p:nvSpPr>
          <p:cNvPr id="10" name="תיבת טקסט 9">
            <a:extLst>
              <a:ext uri="{FF2B5EF4-FFF2-40B4-BE49-F238E27FC236}">
                <a16:creationId xmlns:a16="http://schemas.microsoft.com/office/drawing/2014/main" id="{256E7F3F-4ABA-C4AF-135C-EDC917BD5A80}"/>
              </a:ext>
            </a:extLst>
          </p:cNvPr>
          <p:cNvSpPr txBox="1"/>
          <p:nvPr/>
        </p:nvSpPr>
        <p:spPr>
          <a:xfrm>
            <a:off x="790416" y="6291789"/>
            <a:ext cx="6120142" cy="369332"/>
          </a:xfrm>
          <a:prstGeom prst="rect">
            <a:avLst/>
          </a:prstGeom>
          <a:noFill/>
        </p:spPr>
        <p:txBody>
          <a:bodyPr wrap="square">
            <a:spAutoFit/>
          </a:bodyPr>
          <a:lstStyle/>
          <a:p>
            <a:pPr algn="ctr"/>
            <a:r>
              <a:rPr lang="en-US" dirty="0">
                <a:hlinkClick r:id="rId4"/>
              </a:rPr>
              <a:t>https://mui.com/system/getting-started/the-sx-prop/</a:t>
            </a:r>
            <a:r>
              <a:rPr lang="he-IL" dirty="0"/>
              <a:t> </a:t>
            </a:r>
          </a:p>
        </p:txBody>
      </p:sp>
      <p:pic>
        <p:nvPicPr>
          <p:cNvPr id="12" name="תמונה 11">
            <a:extLst>
              <a:ext uri="{FF2B5EF4-FFF2-40B4-BE49-F238E27FC236}">
                <a16:creationId xmlns:a16="http://schemas.microsoft.com/office/drawing/2014/main" id="{9E9D45EB-42A8-E8D7-5DB1-C0A035E7863C}"/>
              </a:ext>
            </a:extLst>
          </p:cNvPr>
          <p:cNvPicPr>
            <a:picLocks noChangeAspect="1"/>
          </p:cNvPicPr>
          <p:nvPr/>
        </p:nvPicPr>
        <p:blipFill rotWithShape="1">
          <a:blip r:embed="rId5"/>
          <a:srcRect r="1982"/>
          <a:stretch/>
        </p:blipFill>
        <p:spPr>
          <a:xfrm>
            <a:off x="852337" y="295661"/>
            <a:ext cx="6125430" cy="4067743"/>
          </a:xfrm>
          <a:prstGeom prst="rect">
            <a:avLst/>
          </a:prstGeom>
        </p:spPr>
      </p:pic>
      <p:pic>
        <p:nvPicPr>
          <p:cNvPr id="14" name="תמונה 13">
            <a:extLst>
              <a:ext uri="{FF2B5EF4-FFF2-40B4-BE49-F238E27FC236}">
                <a16:creationId xmlns:a16="http://schemas.microsoft.com/office/drawing/2014/main" id="{954C92C4-29B3-6F1E-9955-C816517C6907}"/>
              </a:ext>
            </a:extLst>
          </p:cNvPr>
          <p:cNvPicPr>
            <a:picLocks noChangeAspect="1"/>
          </p:cNvPicPr>
          <p:nvPr/>
        </p:nvPicPr>
        <p:blipFill>
          <a:blip r:embed="rId6"/>
          <a:stretch>
            <a:fillRect/>
          </a:stretch>
        </p:blipFill>
        <p:spPr>
          <a:xfrm>
            <a:off x="844270" y="4576059"/>
            <a:ext cx="6125430" cy="1495634"/>
          </a:xfrm>
          <a:prstGeom prst="rect">
            <a:avLst/>
          </a:prstGeom>
          <a:effectLst>
            <a:outerShdw blurRad="50800" dist="38100" dir="2700000" algn="tl" rotWithShape="0">
              <a:prstClr val="black">
                <a:alpha val="40000"/>
              </a:prstClr>
            </a:outerShdw>
          </a:effectLst>
        </p:spPr>
      </p:pic>
      <p:cxnSp>
        <p:nvCxnSpPr>
          <p:cNvPr id="16" name="מחבר: מרפקי 15">
            <a:extLst>
              <a:ext uri="{FF2B5EF4-FFF2-40B4-BE49-F238E27FC236}">
                <a16:creationId xmlns:a16="http://schemas.microsoft.com/office/drawing/2014/main" id="{6C0132C2-786B-06BB-64F4-F3B151121EC1}"/>
              </a:ext>
            </a:extLst>
          </p:cNvPr>
          <p:cNvCxnSpPr/>
          <p:nvPr/>
        </p:nvCxnSpPr>
        <p:spPr>
          <a:xfrm rot="10800000">
            <a:off x="3069125" y="1385180"/>
            <a:ext cx="5605250" cy="506994"/>
          </a:xfrm>
          <a:prstGeom prst="bentConnector3">
            <a:avLst>
              <a:gd name="adj1" fmla="val 1705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סוגר מסולסל ימני 17">
            <a:extLst>
              <a:ext uri="{FF2B5EF4-FFF2-40B4-BE49-F238E27FC236}">
                <a16:creationId xmlns:a16="http://schemas.microsoft.com/office/drawing/2014/main" id="{6A6CF171-DB31-F0FD-1D07-AB1178E00E70}"/>
              </a:ext>
            </a:extLst>
          </p:cNvPr>
          <p:cNvSpPr/>
          <p:nvPr/>
        </p:nvSpPr>
        <p:spPr>
          <a:xfrm>
            <a:off x="6627137" y="1493822"/>
            <a:ext cx="283421" cy="134896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5" name="מחבר: מרפקי 24">
            <a:extLst>
              <a:ext uri="{FF2B5EF4-FFF2-40B4-BE49-F238E27FC236}">
                <a16:creationId xmlns:a16="http://schemas.microsoft.com/office/drawing/2014/main" id="{5979EC8E-BB19-CFBF-8DEE-0F68BDBE184B}"/>
              </a:ext>
            </a:extLst>
          </p:cNvPr>
          <p:cNvCxnSpPr/>
          <p:nvPr/>
        </p:nvCxnSpPr>
        <p:spPr>
          <a:xfrm rot="10800000" flipV="1">
            <a:off x="2743201" y="2960482"/>
            <a:ext cx="6790099" cy="325925"/>
          </a:xfrm>
          <a:prstGeom prst="bentConnector3">
            <a:avLst>
              <a:gd name="adj1" fmla="val 314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FA670647-8E9E-8207-5B8E-670B4FD0FFF8}"/>
              </a:ext>
            </a:extLst>
          </p:cNvPr>
          <p:cNvCxnSpPr>
            <a:stCxn id="18" idx="1"/>
          </p:cNvCxnSpPr>
          <p:nvPr/>
        </p:nvCxnSpPr>
        <p:spPr>
          <a:xfrm rot="10800000" flipH="1" flipV="1">
            <a:off x="6910558" y="2168305"/>
            <a:ext cx="1268242" cy="311370"/>
          </a:xfrm>
          <a:prstGeom prst="bentConnector5">
            <a:avLst>
              <a:gd name="adj1" fmla="val 33546"/>
              <a:gd name="adj2" fmla="val 100506"/>
              <a:gd name="adj3" fmla="val 99886"/>
            </a:avLst>
          </a:prstGeom>
        </p:spPr>
        <p:style>
          <a:lnRef idx="1">
            <a:schemeClr val="accent1"/>
          </a:lnRef>
          <a:fillRef idx="0">
            <a:schemeClr val="accent1"/>
          </a:fillRef>
          <a:effectRef idx="0">
            <a:schemeClr val="accent1"/>
          </a:effectRef>
          <a:fontRef idx="minor">
            <a:schemeClr val="tx1"/>
          </a:fontRef>
        </p:style>
      </p:cxnSp>
      <p:cxnSp>
        <p:nvCxnSpPr>
          <p:cNvPr id="35" name="מחבר: מרפקי 34">
            <a:extLst>
              <a:ext uri="{FF2B5EF4-FFF2-40B4-BE49-F238E27FC236}">
                <a16:creationId xmlns:a16="http://schemas.microsoft.com/office/drawing/2014/main" id="{B2DA5172-BB58-E5ED-F857-96E0E5C6EE4B}"/>
              </a:ext>
            </a:extLst>
          </p:cNvPr>
          <p:cNvCxnSpPr>
            <a:cxnSpLocks/>
            <a:stCxn id="3" idx="2"/>
            <a:endCxn id="14" idx="3"/>
          </p:cNvCxnSpPr>
          <p:nvPr/>
        </p:nvCxnSpPr>
        <p:spPr>
          <a:xfrm rot="5400000">
            <a:off x="7627207" y="2954828"/>
            <a:ext cx="1711542" cy="30265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מחבר חץ ישר 37">
            <a:extLst>
              <a:ext uri="{FF2B5EF4-FFF2-40B4-BE49-F238E27FC236}">
                <a16:creationId xmlns:a16="http://schemas.microsoft.com/office/drawing/2014/main" id="{144236CE-3A83-6029-C531-9AAB40DC1B4C}"/>
              </a:ext>
            </a:extLst>
          </p:cNvPr>
          <p:cNvCxnSpPr>
            <a:stCxn id="5" idx="1"/>
          </p:cNvCxnSpPr>
          <p:nvPr/>
        </p:nvCxnSpPr>
        <p:spPr>
          <a:xfrm flipH="1">
            <a:off x="6576533" y="6476455"/>
            <a:ext cx="19064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38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2046994" y="1810544"/>
            <a:ext cx="2660808"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Divider</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943717"/>
            <a:ext cx="5928735" cy="954107"/>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A divider is a thin line that groups content in lists and layouts.</a:t>
            </a:r>
          </a:p>
        </p:txBody>
      </p:sp>
      <p:sp>
        <p:nvSpPr>
          <p:cNvPr id="9" name="מלבן: פינות מעוגלות 8">
            <a:extLst>
              <a:ext uri="{FF2B5EF4-FFF2-40B4-BE49-F238E27FC236}">
                <a16:creationId xmlns:a16="http://schemas.microsoft.com/office/drawing/2014/main" id="{6DB64372-0A3C-7C1B-C7BA-E34EBB1F3AFB}"/>
              </a:ext>
            </a:extLst>
          </p:cNvPr>
          <p:cNvSpPr/>
          <p:nvPr/>
        </p:nvSpPr>
        <p:spPr>
          <a:xfrm>
            <a:off x="1030265"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3" name="תיבת טקסט 2">
            <a:extLst>
              <a:ext uri="{FF2B5EF4-FFF2-40B4-BE49-F238E27FC236}">
                <a16:creationId xmlns:a16="http://schemas.microsoft.com/office/drawing/2014/main" id="{5DD6B8DA-CA58-8DA6-FCB7-BB35E56BB26B}"/>
              </a:ext>
            </a:extLst>
          </p:cNvPr>
          <p:cNvSpPr txBox="1"/>
          <p:nvPr/>
        </p:nvSpPr>
        <p:spPr>
          <a:xfrm>
            <a:off x="0" y="5147044"/>
            <a:ext cx="12192000" cy="369332"/>
          </a:xfrm>
          <a:prstGeom prst="rect">
            <a:avLst/>
          </a:prstGeom>
          <a:noFill/>
        </p:spPr>
        <p:txBody>
          <a:bodyPr wrap="square">
            <a:spAutoFit/>
          </a:bodyPr>
          <a:lstStyle/>
          <a:p>
            <a:pPr algn="ctr"/>
            <a:r>
              <a:rPr lang="en-US" dirty="0">
                <a:hlinkClick r:id="rId4"/>
              </a:rPr>
              <a:t>https://mui.com/material-ui/api/divider/</a:t>
            </a:r>
            <a:r>
              <a:rPr lang="he-IL" dirty="0"/>
              <a:t> </a:t>
            </a:r>
          </a:p>
        </p:txBody>
      </p:sp>
      <p:cxnSp>
        <p:nvCxnSpPr>
          <p:cNvPr id="5" name="מחבר ישר 4">
            <a:extLst>
              <a:ext uri="{FF2B5EF4-FFF2-40B4-BE49-F238E27FC236}">
                <a16:creationId xmlns:a16="http://schemas.microsoft.com/office/drawing/2014/main" id="{0EE29131-7279-CCC4-A060-2085F16E314F}"/>
              </a:ext>
            </a:extLst>
          </p:cNvPr>
          <p:cNvCxnSpPr>
            <a:cxnSpLocks/>
          </p:cNvCxnSpPr>
          <p:nvPr/>
        </p:nvCxnSpPr>
        <p:spPr>
          <a:xfrm>
            <a:off x="1450441" y="3211822"/>
            <a:ext cx="0" cy="4343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קבוצה 1">
            <a:extLst>
              <a:ext uri="{FF2B5EF4-FFF2-40B4-BE49-F238E27FC236}">
                <a16:creationId xmlns:a16="http://schemas.microsoft.com/office/drawing/2014/main" id="{40D55FFC-E206-5B1C-8B9F-05F127702DC7}"/>
              </a:ext>
            </a:extLst>
          </p:cNvPr>
          <p:cNvGrpSpPr/>
          <p:nvPr/>
        </p:nvGrpSpPr>
        <p:grpSpPr>
          <a:xfrm>
            <a:off x="11515724" y="6193017"/>
            <a:ext cx="444056" cy="435451"/>
            <a:chOff x="2295597" y="5371873"/>
            <a:chExt cx="444056" cy="435451"/>
          </a:xfrm>
        </p:grpSpPr>
        <p:sp>
          <p:nvSpPr>
            <p:cNvPr id="6" name="מלבן 5">
              <a:extLst>
                <a:ext uri="{FF2B5EF4-FFF2-40B4-BE49-F238E27FC236}">
                  <a16:creationId xmlns:a16="http://schemas.microsoft.com/office/drawing/2014/main" id="{E3F47BC9-A5D1-186C-15D2-D1B3406B4DBD}"/>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7" name="גרפיקה 2" descr="תו ^ כלפי מעלה קו מיתאר">
              <a:hlinkClick r:id="rId5" action="ppaction://hlinksldjump"/>
              <a:extLst>
                <a:ext uri="{FF2B5EF4-FFF2-40B4-BE49-F238E27FC236}">
                  <a16:creationId xmlns:a16="http://schemas.microsoft.com/office/drawing/2014/main" id="{67DDD2FF-BA77-D1B6-8089-ECB052BFCFE3}"/>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82652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Regular &amp; light</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365531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אלמנט שמחליף את האלמנט </a:t>
            </a:r>
            <a:r>
              <a:rPr lang="en-US" sz="2000" dirty="0">
                <a:solidFill>
                  <a:schemeClr val="bg1"/>
                </a:solidFill>
                <a:latin typeface="Calibri Light" panose="020F0302020204030204" pitchFamily="34" charset="0"/>
                <a:cs typeface="Calibri Light" panose="020F0302020204030204" pitchFamily="34" charset="0"/>
              </a:rPr>
              <a:t>&lt; hr /&gt;</a:t>
            </a:r>
            <a:r>
              <a:rPr lang="he-IL" sz="2000" dirty="0">
                <a:solidFill>
                  <a:schemeClr val="bg1"/>
                </a:solidFill>
                <a:latin typeface="Calibri Light" panose="020F0302020204030204" pitchFamily="34" charset="0"/>
                <a:cs typeface="Calibri Light" panose="020F0302020204030204" pitchFamily="34" charset="0"/>
              </a:rPr>
              <a:t> ונותן לו יכולות נוספות בהתאם ל </a:t>
            </a:r>
            <a:r>
              <a:rPr lang="en-US" sz="2000" dirty="0">
                <a:solidFill>
                  <a:schemeClr val="bg1"/>
                </a:solidFill>
                <a:latin typeface="Calibri Light" panose="020F0302020204030204" pitchFamily="34" charset="0"/>
                <a:cs typeface="Calibri Light" panose="020F0302020204030204" pitchFamily="34" charset="0"/>
              </a:rPr>
              <a:t>props</a:t>
            </a:r>
            <a:r>
              <a:rPr lang="he-IL" sz="2000" dirty="0">
                <a:solidFill>
                  <a:schemeClr val="bg1"/>
                </a:solidFill>
                <a:latin typeface="Calibri Light" panose="020F0302020204030204" pitchFamily="34" charset="0"/>
                <a:cs typeface="Calibri Light" panose="020F0302020204030204" pitchFamily="34" charset="0"/>
              </a:rPr>
              <a:t> שנעביר לו</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נייבא את הקומפוננט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מספריית </a:t>
            </a:r>
            <a:r>
              <a:rPr lang="en-US" sz="2000" dirty="0">
                <a:solidFill>
                  <a:schemeClr val="bg1"/>
                </a:solidFill>
                <a:latin typeface="Calibri Light" panose="020F0302020204030204" pitchFamily="34" charset="0"/>
                <a:cs typeface="Calibri Light" panose="020F0302020204030204" pitchFamily="34" charset="0"/>
              </a:rPr>
              <a:t>@mui/material</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נציב אותו בחלק המיועד לקוד </a:t>
            </a:r>
            <a:r>
              <a:rPr lang="en-US" sz="2000" dirty="0">
                <a:solidFill>
                  <a:schemeClr val="bg1"/>
                </a:solidFill>
                <a:latin typeface="Calibri Light" panose="020F0302020204030204" pitchFamily="34" charset="0"/>
                <a:cs typeface="Calibri Light" panose="020F0302020204030204" pitchFamily="34" charset="0"/>
              </a:rPr>
              <a:t>HTML</a:t>
            </a:r>
            <a:r>
              <a:rPr lang="he-IL" sz="2000" dirty="0">
                <a:solidFill>
                  <a:schemeClr val="bg1"/>
                </a:solidFill>
                <a:latin typeface="Calibri Light" panose="020F0302020204030204" pitchFamily="34" charset="0"/>
                <a:cs typeface="Calibri Light" panose="020F0302020204030204" pitchFamily="34" charset="0"/>
              </a:rPr>
              <a:t> במקום בו אני רוצה להוסיף קו מפריד</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אוסיף את המאפיין </a:t>
            </a:r>
            <a:r>
              <a:rPr lang="en-US" sz="2000" dirty="0">
                <a:solidFill>
                  <a:schemeClr val="bg1"/>
                </a:solidFill>
                <a:latin typeface="Calibri Light" panose="020F0302020204030204" pitchFamily="34" charset="0"/>
                <a:cs typeface="Calibri Light" panose="020F0302020204030204" pitchFamily="34" charset="0"/>
              </a:rPr>
              <a:t>light</a:t>
            </a:r>
            <a:r>
              <a:rPr lang="he-IL" sz="2000" dirty="0">
                <a:solidFill>
                  <a:schemeClr val="bg1"/>
                </a:solidFill>
                <a:latin typeface="Calibri Light" panose="020F0302020204030204" pitchFamily="34" charset="0"/>
                <a:cs typeface="Calibri Light" panose="020F0302020204030204" pitchFamily="34" charset="0"/>
              </a:rPr>
              <a:t> לקומפוננט של ה –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הוא יצבע לי את הקו המפריד באפור בהיר יותר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A15C89CA-1270-0304-A99D-C58EC5DE595B}"/>
              </a:ext>
            </a:extLst>
          </p:cNvPr>
          <p:cNvPicPr>
            <a:picLocks noChangeAspect="1"/>
          </p:cNvPicPr>
          <p:nvPr/>
        </p:nvPicPr>
        <p:blipFill>
          <a:blip r:embed="rId4"/>
          <a:stretch>
            <a:fillRect/>
          </a:stretch>
        </p:blipFill>
        <p:spPr>
          <a:xfrm>
            <a:off x="228362" y="337706"/>
            <a:ext cx="7373379" cy="6182588"/>
          </a:xfrm>
          <a:prstGeom prst="rect">
            <a:avLst/>
          </a:prstGeom>
        </p:spPr>
      </p:pic>
      <p:pic>
        <p:nvPicPr>
          <p:cNvPr id="9" name="תמונה 8">
            <a:extLst>
              <a:ext uri="{FF2B5EF4-FFF2-40B4-BE49-F238E27FC236}">
                <a16:creationId xmlns:a16="http://schemas.microsoft.com/office/drawing/2014/main" id="{8F5EB8AF-7078-B5AA-F01F-7948BB0D30F5}"/>
              </a:ext>
            </a:extLst>
          </p:cNvPr>
          <p:cNvPicPr>
            <a:picLocks noChangeAspect="1"/>
          </p:cNvPicPr>
          <p:nvPr/>
        </p:nvPicPr>
        <p:blipFill>
          <a:blip r:embed="rId5"/>
          <a:stretch>
            <a:fillRect/>
          </a:stretch>
        </p:blipFill>
        <p:spPr>
          <a:xfrm>
            <a:off x="9367516" y="5284489"/>
            <a:ext cx="1257475" cy="1171739"/>
          </a:xfrm>
          <a:prstGeom prst="rect">
            <a:avLst/>
          </a:prstGeom>
          <a:effectLst>
            <a:outerShdw blurRad="50800" dist="38100" dir="2700000" algn="tl" rotWithShape="0">
              <a:prstClr val="black">
                <a:alpha val="40000"/>
              </a:prstClr>
            </a:outerShdw>
          </a:effectLst>
        </p:spPr>
      </p:pic>
      <p:cxnSp>
        <p:nvCxnSpPr>
          <p:cNvPr id="11" name="מחבר: מרפקי 10">
            <a:extLst>
              <a:ext uri="{FF2B5EF4-FFF2-40B4-BE49-F238E27FC236}">
                <a16:creationId xmlns:a16="http://schemas.microsoft.com/office/drawing/2014/main" id="{0575CF68-3624-FC0E-0014-97153B9A647E}"/>
              </a:ext>
            </a:extLst>
          </p:cNvPr>
          <p:cNvCxnSpPr/>
          <p:nvPr/>
        </p:nvCxnSpPr>
        <p:spPr>
          <a:xfrm rot="10800000">
            <a:off x="6924584" y="1988598"/>
            <a:ext cx="1260629" cy="168676"/>
          </a:xfrm>
          <a:prstGeom prst="bentConnector3">
            <a:avLst>
              <a:gd name="adj1" fmla="val 380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B7D1C99A-1084-BF19-B602-7B312D4F1CC0}"/>
              </a:ext>
            </a:extLst>
          </p:cNvPr>
          <p:cNvCxnSpPr/>
          <p:nvPr/>
        </p:nvCxnSpPr>
        <p:spPr>
          <a:xfrm rot="10800000" flipV="1">
            <a:off x="3497802" y="2775413"/>
            <a:ext cx="4944862" cy="1077495"/>
          </a:xfrm>
          <a:prstGeom prst="bentConnector3">
            <a:avLst>
              <a:gd name="adj1" fmla="val 149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4D6DBA3B-FF80-8308-C634-576BE05B8F7E}"/>
              </a:ext>
            </a:extLst>
          </p:cNvPr>
          <p:cNvCxnSpPr/>
          <p:nvPr/>
        </p:nvCxnSpPr>
        <p:spPr>
          <a:xfrm rot="10800000" flipV="1">
            <a:off x="4290877" y="4065973"/>
            <a:ext cx="5083943" cy="426128"/>
          </a:xfrm>
          <a:prstGeom prst="bentConnector3">
            <a:avLst>
              <a:gd name="adj1" fmla="val 3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חץ ישר 20">
            <a:extLst>
              <a:ext uri="{FF2B5EF4-FFF2-40B4-BE49-F238E27FC236}">
                <a16:creationId xmlns:a16="http://schemas.microsoft.com/office/drawing/2014/main" id="{E38C404E-7957-A660-7D86-469C12E86187}"/>
              </a:ext>
            </a:extLst>
          </p:cNvPr>
          <p:cNvCxnSpPr>
            <a:stCxn id="3" idx="2"/>
          </p:cNvCxnSpPr>
          <p:nvPr/>
        </p:nvCxnSpPr>
        <p:spPr>
          <a:xfrm flipH="1">
            <a:off x="9996254" y="4687410"/>
            <a:ext cx="1" cy="552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375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18881" y="692870"/>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Vertical Divider</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18881" y="1632600"/>
            <a:ext cx="4190259" cy="356653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ליצור מפריד אנכי צריכים לבצע את הפעולות הבאות</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המיכל שיכיל בתוכו את האלמנטים והמפריד צריך להיות על </a:t>
            </a:r>
            <a:r>
              <a:rPr lang="en-US" sz="2000" dirty="0">
                <a:solidFill>
                  <a:schemeClr val="bg1"/>
                </a:solidFill>
                <a:latin typeface="Calibri Light" panose="020F0302020204030204" pitchFamily="34" charset="0"/>
                <a:cs typeface="Calibri Light" panose="020F0302020204030204" pitchFamily="34" charset="0"/>
              </a:rPr>
              <a:t>display=“flex”</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 צריך להוסיף שני </a:t>
            </a:r>
            <a:r>
              <a:rPr lang="en-US" sz="2000" dirty="0">
                <a:solidFill>
                  <a:schemeClr val="bg1"/>
                </a:solidFill>
                <a:latin typeface="Calibri Light" panose="020F0302020204030204" pitchFamily="34" charset="0"/>
                <a:cs typeface="Calibri Light" panose="020F0302020204030204" pitchFamily="34" charset="0"/>
              </a:rPr>
              <a:t>props</a:t>
            </a:r>
            <a:r>
              <a:rPr lang="he-IL" sz="2000" dirty="0">
                <a:solidFill>
                  <a:schemeClr val="bg1"/>
                </a:solidFill>
                <a:latin typeface="Calibri Light" panose="020F0302020204030204" pitchFamily="34" charset="0"/>
                <a:cs typeface="Calibri Light" panose="020F0302020204030204" pitchFamily="34" charset="0"/>
              </a:rPr>
              <a:t> לקומפוננט:</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orientation</a:t>
            </a:r>
            <a:r>
              <a:rPr lang="he-IL" sz="1600" dirty="0">
                <a:solidFill>
                  <a:schemeClr val="bg1"/>
                </a:solidFill>
                <a:latin typeface="Calibri Light" panose="020F0302020204030204" pitchFamily="34" charset="0"/>
                <a:cs typeface="Calibri Light" panose="020F0302020204030204" pitchFamily="34" charset="0"/>
              </a:rPr>
              <a:t> – להגדיר אותו לאנכי</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flexItem</a:t>
            </a:r>
            <a:r>
              <a:rPr lang="he-IL" sz="1600" dirty="0">
                <a:solidFill>
                  <a:schemeClr val="bg1"/>
                </a:solidFill>
                <a:latin typeface="Calibri Light" panose="020F0302020204030204" pitchFamily="34" charset="0"/>
                <a:cs typeface="Calibri Light" panose="020F0302020204030204" pitchFamily="34" charset="0"/>
              </a:rPr>
              <a:t> – מגדיר את האלמנט תחת הכללים של </a:t>
            </a:r>
            <a:r>
              <a:rPr lang="en-US" sz="1600" dirty="0">
                <a:solidFill>
                  <a:schemeClr val="bg1"/>
                </a:solidFill>
                <a:latin typeface="Calibri Light" panose="020F0302020204030204" pitchFamily="34" charset="0"/>
                <a:cs typeface="Calibri Light" panose="020F0302020204030204" pitchFamily="34" charset="0"/>
              </a:rPr>
              <a:t>flex</a:t>
            </a:r>
            <a:endParaRPr lang="he-IL" sz="16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AD3D74CC-E8B9-5A8A-D933-8D8299EB3BCC}"/>
              </a:ext>
            </a:extLst>
          </p:cNvPr>
          <p:cNvPicPr>
            <a:picLocks noChangeAspect="1"/>
          </p:cNvPicPr>
          <p:nvPr/>
        </p:nvPicPr>
        <p:blipFill>
          <a:blip r:embed="rId4"/>
          <a:stretch>
            <a:fillRect/>
          </a:stretch>
        </p:blipFill>
        <p:spPr>
          <a:xfrm>
            <a:off x="366494" y="1632600"/>
            <a:ext cx="7097115" cy="2829320"/>
          </a:xfrm>
          <a:prstGeom prst="rect">
            <a:avLst/>
          </a:prstGeom>
        </p:spPr>
      </p:pic>
      <p:pic>
        <p:nvPicPr>
          <p:cNvPr id="8" name="תמונה 7">
            <a:extLst>
              <a:ext uri="{FF2B5EF4-FFF2-40B4-BE49-F238E27FC236}">
                <a16:creationId xmlns:a16="http://schemas.microsoft.com/office/drawing/2014/main" id="{59D20818-BD73-9C9B-CFE4-7E3C09E947A7}"/>
              </a:ext>
            </a:extLst>
          </p:cNvPr>
          <p:cNvPicPr>
            <a:picLocks noChangeAspect="1"/>
          </p:cNvPicPr>
          <p:nvPr/>
        </p:nvPicPr>
        <p:blipFill>
          <a:blip r:embed="rId5"/>
          <a:stretch>
            <a:fillRect/>
          </a:stretch>
        </p:blipFill>
        <p:spPr>
          <a:xfrm>
            <a:off x="2841010" y="5225400"/>
            <a:ext cx="1733792" cy="409632"/>
          </a:xfrm>
          <a:prstGeom prst="rect">
            <a:avLst/>
          </a:prstGeom>
          <a:effectLst>
            <a:outerShdw blurRad="50800" dist="38100" dir="2700000" algn="tl" rotWithShape="0">
              <a:prstClr val="black">
                <a:alpha val="40000"/>
              </a:prstClr>
            </a:outerShdw>
          </a:effectLst>
        </p:spPr>
      </p:pic>
      <p:cxnSp>
        <p:nvCxnSpPr>
          <p:cNvPr id="10" name="מחבר: מרפקי 9">
            <a:extLst>
              <a:ext uri="{FF2B5EF4-FFF2-40B4-BE49-F238E27FC236}">
                <a16:creationId xmlns:a16="http://schemas.microsoft.com/office/drawing/2014/main" id="{C0925353-3885-C906-84E3-9B7D316AB51D}"/>
              </a:ext>
            </a:extLst>
          </p:cNvPr>
          <p:cNvCxnSpPr/>
          <p:nvPr/>
        </p:nvCxnSpPr>
        <p:spPr>
          <a:xfrm rot="10800000">
            <a:off x="4341182" y="2379217"/>
            <a:ext cx="4208015" cy="79899"/>
          </a:xfrm>
          <a:prstGeom prst="bentConnector3">
            <a:avLst>
              <a:gd name="adj1" fmla="val 210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B924DF0B-CEF7-3C13-8384-56AC55654C89}"/>
              </a:ext>
            </a:extLst>
          </p:cNvPr>
          <p:cNvCxnSpPr/>
          <p:nvPr/>
        </p:nvCxnSpPr>
        <p:spPr>
          <a:xfrm rot="10800000">
            <a:off x="7463610" y="3009531"/>
            <a:ext cx="1192119" cy="186431"/>
          </a:xfrm>
          <a:prstGeom prst="bentConnector3">
            <a:avLst>
              <a:gd name="adj1" fmla="val 850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7978616E-4FEB-5B9F-3858-CBC6331B0D52}"/>
              </a:ext>
            </a:extLst>
          </p:cNvPr>
          <p:cNvCxnSpPr>
            <a:endCxn id="8" idx="3"/>
          </p:cNvCxnSpPr>
          <p:nvPr/>
        </p:nvCxnSpPr>
        <p:spPr>
          <a:xfrm rot="10800000" flipV="1">
            <a:off x="4574802" y="4565342"/>
            <a:ext cx="5634518" cy="864874"/>
          </a:xfrm>
          <a:prstGeom prst="bentConnector3">
            <a:avLst>
              <a:gd name="adj1" fmla="val 4543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919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830103" y="595156"/>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textAlign</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830103" y="1534886"/>
            <a:ext cx="4190259" cy="4480938"/>
          </a:xfrm>
          <a:effectLst>
            <a:outerShdw blurRad="50800" dist="38100" dir="2700000" algn="tl" rotWithShape="0">
              <a:prstClr val="black">
                <a:alpha val="40000"/>
              </a:prstClr>
            </a:outerShdw>
          </a:effectLst>
        </p:spPr>
        <p:txBody>
          <a:bodyPr vert="horz" lIns="91440" tIns="45720" rIns="91440" bIns="45720" rtlCol="1" anchor="t">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בעזרת </a:t>
            </a:r>
            <a:r>
              <a:rPr lang="en-US" sz="2000" dirty="0">
                <a:solidFill>
                  <a:schemeClr val="bg1"/>
                </a:solidFill>
                <a:latin typeface="Calibri Light" panose="020F0302020204030204" pitchFamily="34" charset="0"/>
                <a:cs typeface="Calibri Light" panose="020F0302020204030204" pitchFamily="34" charset="0"/>
              </a:rPr>
              <a:t>prop</a:t>
            </a:r>
            <a:r>
              <a:rPr lang="he-IL" sz="2000" dirty="0">
                <a:solidFill>
                  <a:schemeClr val="bg1"/>
                </a:solidFill>
                <a:latin typeface="Calibri Light" panose="020F0302020204030204" pitchFamily="34" charset="0"/>
                <a:cs typeface="Calibri Light" panose="020F0302020204030204" pitchFamily="34" charset="0"/>
              </a:rPr>
              <a:t> זה נוכל לשים בתוך הקו המפריד טקסט</a:t>
            </a:r>
          </a:p>
          <a:p>
            <a:pPr>
              <a:buFont typeface="Wingdings" panose="05000000000000000000" pitchFamily="2" charset="2"/>
              <a:buChar char="§"/>
            </a:pPr>
            <a:r>
              <a:rPr lang="he-IL" sz="2000" dirty="0">
                <a:solidFill>
                  <a:schemeClr val="bg1"/>
                </a:solidFill>
                <a:latin typeface="Calibri Light"/>
                <a:cs typeface="Calibri Light"/>
              </a:rPr>
              <a:t>על מנת למרכז את הטקסט משתמש גם בתגית הפותחת של ה – </a:t>
            </a:r>
            <a:r>
              <a:rPr lang="en-US" sz="2000" dirty="0">
                <a:solidFill>
                  <a:schemeClr val="bg1"/>
                </a:solidFill>
                <a:latin typeface="Calibri Light"/>
                <a:cs typeface="Calibri Light"/>
              </a:rPr>
              <a:t>Divider</a:t>
            </a:r>
            <a:r>
              <a:rPr lang="he-IL" sz="2000" dirty="0">
                <a:solidFill>
                  <a:schemeClr val="bg1"/>
                </a:solidFill>
                <a:latin typeface="Calibri Light"/>
                <a:cs typeface="Calibri Light"/>
              </a:rPr>
              <a:t> ונציב את הטקסט </a:t>
            </a:r>
            <a:r>
              <a:rPr lang="he-IL" sz="2000" dirty="0" err="1">
                <a:solidFill>
                  <a:schemeClr val="bg1"/>
                </a:solidFill>
                <a:latin typeface="Calibri Light"/>
                <a:cs typeface="Calibri Light"/>
              </a:rPr>
              <a:t>ביi</a:t>
            </a:r>
            <a:r>
              <a:rPr lang="he-IL" sz="2000" dirty="0">
                <a:solidFill>
                  <a:schemeClr val="bg1"/>
                </a:solidFill>
                <a:latin typeface="Calibri Light"/>
                <a:cs typeface="Calibri Light"/>
              </a:rPr>
              <a:t> התגית הפותחת לתגית הסוגרת</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נרצה להצמיד את הטקסט לצד שמאל נשתמש ב </a:t>
            </a:r>
            <a:r>
              <a:rPr lang="en-US" sz="2000" dirty="0">
                <a:solidFill>
                  <a:schemeClr val="bg1"/>
                </a:solidFill>
                <a:latin typeface="Calibri Light" panose="020F0302020204030204" pitchFamily="34" charset="0"/>
                <a:cs typeface="Calibri Light" panose="020F0302020204030204" pitchFamily="34" charset="0"/>
              </a:rPr>
              <a:t>textAlign</a:t>
            </a:r>
            <a:r>
              <a:rPr lang="he-IL" sz="2000" dirty="0">
                <a:solidFill>
                  <a:schemeClr val="bg1"/>
                </a:solidFill>
                <a:latin typeface="Calibri Light" panose="020F0302020204030204" pitchFamily="34" charset="0"/>
                <a:cs typeface="Calibri Light" panose="020F0302020204030204" pitchFamily="34" charset="0"/>
              </a:rPr>
              <a:t> עם הערך </a:t>
            </a:r>
            <a:r>
              <a:rPr lang="en-US" sz="2000" dirty="0">
                <a:solidFill>
                  <a:schemeClr val="bg1"/>
                </a:solidFill>
                <a:latin typeface="Calibri Light" panose="020F0302020204030204" pitchFamily="34" charset="0"/>
                <a:cs typeface="Calibri Light" panose="020F0302020204030204" pitchFamily="34" charset="0"/>
              </a:rPr>
              <a:t>left</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נרצה להצמיד את הטקסט לצד ימין נשתמש ב </a:t>
            </a:r>
            <a:r>
              <a:rPr lang="en-US" sz="2000" dirty="0">
                <a:solidFill>
                  <a:schemeClr val="bg1"/>
                </a:solidFill>
                <a:latin typeface="Calibri Light" panose="020F0302020204030204" pitchFamily="34" charset="0"/>
                <a:cs typeface="Calibri Light" panose="020F0302020204030204" pitchFamily="34" charset="0"/>
              </a:rPr>
              <a:t>textAlign</a:t>
            </a:r>
            <a:r>
              <a:rPr lang="he-IL" sz="2000" dirty="0">
                <a:solidFill>
                  <a:schemeClr val="bg1"/>
                </a:solidFill>
                <a:latin typeface="Calibri Light" panose="020F0302020204030204" pitchFamily="34" charset="0"/>
                <a:cs typeface="Calibri Light" panose="020F0302020204030204" pitchFamily="34" charset="0"/>
              </a:rPr>
              <a:t> עם הערך </a:t>
            </a:r>
            <a:r>
              <a:rPr lang="en-US" sz="2000" dirty="0">
                <a:solidFill>
                  <a:schemeClr val="bg1"/>
                </a:solidFill>
                <a:latin typeface="Calibri Light" panose="020F0302020204030204" pitchFamily="34" charset="0"/>
                <a:cs typeface="Calibri Light" panose="020F0302020204030204" pitchFamily="34" charset="0"/>
              </a:rPr>
              <a:t>right</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מלבד טקסט נוכל להכניס בקומפוננט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גם קומפוננטות אחרות כגון </a:t>
            </a:r>
            <a:r>
              <a:rPr lang="en-US" sz="2000" dirty="0">
                <a:solidFill>
                  <a:schemeClr val="bg1"/>
                </a:solidFill>
                <a:latin typeface="Calibri Light" panose="020F0302020204030204" pitchFamily="34" charset="0"/>
                <a:cs typeface="Calibri Light" panose="020F0302020204030204" pitchFamily="34" charset="0"/>
              </a:rPr>
              <a:t>Chip</a:t>
            </a:r>
            <a:r>
              <a:rPr lang="he-IL" sz="2000" dirty="0">
                <a:solidFill>
                  <a:schemeClr val="bg1"/>
                </a:solidFill>
                <a:latin typeface="Calibri Light" panose="020F0302020204030204" pitchFamily="34" charset="0"/>
                <a:cs typeface="Calibri Light" panose="020F0302020204030204" pitchFamily="34" charset="0"/>
              </a:rPr>
              <a:t> שתמסגר את הטקסט שאעביר </a:t>
            </a:r>
            <a:r>
              <a:rPr lang="he-IL" sz="2000" dirty="0" err="1">
                <a:solidFill>
                  <a:schemeClr val="bg1"/>
                </a:solidFill>
                <a:latin typeface="Calibri Light" panose="020F0302020204030204" pitchFamily="34" charset="0"/>
                <a:cs typeface="Calibri Light" panose="020F0302020204030204" pitchFamily="34" charset="0"/>
              </a:rPr>
              <a:t>לפרופ</a:t>
            </a:r>
            <a:r>
              <a:rPr lang="he-IL" sz="2000" dirty="0">
                <a:solidFill>
                  <a:schemeClr val="bg1"/>
                </a:solidFill>
                <a:latin typeface="Calibri Light" panose="020F0302020204030204" pitchFamily="34" charset="0"/>
                <a:cs typeface="Calibri Light" panose="020F0302020204030204" pitchFamily="34" charset="0"/>
              </a:rPr>
              <a:t> </a:t>
            </a:r>
            <a:r>
              <a:rPr lang="en-US" sz="2000" dirty="0">
                <a:solidFill>
                  <a:schemeClr val="bg1"/>
                </a:solidFill>
                <a:latin typeface="Calibri Light" panose="020F0302020204030204" pitchFamily="34" charset="0"/>
                <a:cs typeface="Calibri Light" panose="020F0302020204030204" pitchFamily="34" charset="0"/>
              </a:rPr>
              <a:t>label</a:t>
            </a:r>
            <a:r>
              <a:rPr lang="he-IL" sz="2000" dirty="0">
                <a:solidFill>
                  <a:schemeClr val="bg1"/>
                </a:solidFill>
                <a:latin typeface="Calibri Light" panose="020F0302020204030204" pitchFamily="34" charset="0"/>
                <a:cs typeface="Calibri Light" panose="020F0302020204030204" pitchFamily="34" charset="0"/>
              </a:rPr>
              <a:t> בעיצוב דיפולטיבי של הקומפוננט</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ה</a:t>
            </a:r>
          </a:p>
        </p:txBody>
      </p:sp>
      <p:pic>
        <p:nvPicPr>
          <p:cNvPr id="6" name="תמונה 5">
            <a:extLst>
              <a:ext uri="{FF2B5EF4-FFF2-40B4-BE49-F238E27FC236}">
                <a16:creationId xmlns:a16="http://schemas.microsoft.com/office/drawing/2014/main" id="{2E9B34FE-BB79-3FB6-3960-A36CA1F30D2A}"/>
              </a:ext>
            </a:extLst>
          </p:cNvPr>
          <p:cNvPicPr>
            <a:picLocks noChangeAspect="1"/>
          </p:cNvPicPr>
          <p:nvPr/>
        </p:nvPicPr>
        <p:blipFill rotWithShape="1">
          <a:blip r:embed="rId4"/>
          <a:srcRect l="9586" r="6323"/>
          <a:stretch/>
        </p:blipFill>
        <p:spPr>
          <a:xfrm>
            <a:off x="718750" y="700132"/>
            <a:ext cx="6392603" cy="5315692"/>
          </a:xfrm>
          <a:prstGeom prst="rect">
            <a:avLst/>
          </a:prstGeom>
        </p:spPr>
      </p:pic>
      <p:cxnSp>
        <p:nvCxnSpPr>
          <p:cNvPr id="8" name="מחבר: מרפקי 7">
            <a:extLst>
              <a:ext uri="{FF2B5EF4-FFF2-40B4-BE49-F238E27FC236}">
                <a16:creationId xmlns:a16="http://schemas.microsoft.com/office/drawing/2014/main" id="{308065ED-D225-A144-3EE0-10A3DF859EB4}"/>
              </a:ext>
            </a:extLst>
          </p:cNvPr>
          <p:cNvCxnSpPr/>
          <p:nvPr/>
        </p:nvCxnSpPr>
        <p:spPr>
          <a:xfrm rot="10800000">
            <a:off x="5228949" y="2086252"/>
            <a:ext cx="2769833" cy="292964"/>
          </a:xfrm>
          <a:prstGeom prst="bentConnector3">
            <a:avLst>
              <a:gd name="adj1" fmla="val 125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02C241A7-9E75-C205-AD98-7C59D6602D35}"/>
              </a:ext>
            </a:extLst>
          </p:cNvPr>
          <p:cNvCxnSpPr>
            <a:cxnSpLocks/>
          </p:cNvCxnSpPr>
          <p:nvPr/>
        </p:nvCxnSpPr>
        <p:spPr>
          <a:xfrm rot="10800000">
            <a:off x="6698543" y="2716567"/>
            <a:ext cx="1255851" cy="912304"/>
          </a:xfrm>
          <a:prstGeom prst="bentConnector3">
            <a:avLst>
              <a:gd name="adj1" fmla="val 245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079DEF63-406F-5673-5D7B-17F7CA53BDA9}"/>
              </a:ext>
            </a:extLst>
          </p:cNvPr>
          <p:cNvCxnSpPr>
            <a:endCxn id="6" idx="3"/>
          </p:cNvCxnSpPr>
          <p:nvPr/>
        </p:nvCxnSpPr>
        <p:spPr>
          <a:xfrm rot="10800000">
            <a:off x="7111354" y="3357979"/>
            <a:ext cx="1118247" cy="929937"/>
          </a:xfrm>
          <a:prstGeom prst="bentConnector3">
            <a:avLst>
              <a:gd name="adj1" fmla="val 650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C0CED50D-DE94-527B-82B1-8074EF298011}"/>
              </a:ext>
            </a:extLst>
          </p:cNvPr>
          <p:cNvCxnSpPr/>
          <p:nvPr/>
        </p:nvCxnSpPr>
        <p:spPr>
          <a:xfrm rot="10800000">
            <a:off x="4687410" y="4216893"/>
            <a:ext cx="3639844" cy="754602"/>
          </a:xfrm>
          <a:prstGeom prst="bentConnector3">
            <a:avLst>
              <a:gd name="adj1" fmla="val 2829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73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2338415"/>
            <a:ext cx="4190260" cy="939730"/>
          </a:xfrm>
          <a:effectLst>
            <a:outerShdw blurRad="50800" dist="38100" dir="2700000" algn="tl" rotWithShape="0">
              <a:prstClr val="black">
                <a:alpha val="40000"/>
              </a:prstClr>
            </a:outerShdw>
          </a:effectLst>
        </p:spPr>
        <p:txBody>
          <a:bodyPr>
            <a:noAutofit/>
          </a:bodyPr>
          <a:lstStyle/>
          <a:p>
            <a:pPr algn="ctr"/>
            <a:r>
              <a:rPr lang="he-IL" sz="4800" u="sng" dirty="0">
                <a:solidFill>
                  <a:srgbClr val="00B0FF"/>
                </a:solidFill>
                <a:latin typeface="Calibri Light" panose="020F0302020204030204" pitchFamily="34" charset="0"/>
                <a:cs typeface="Calibri Light" panose="020F0302020204030204" pitchFamily="34" charset="0"/>
              </a:rPr>
              <a:t>התוצאה בדפדפן</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3278145"/>
            <a:ext cx="4190259" cy="131389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ניתן לראות כי לקווים המפרידים נוספו טקסטים במיקומים שקבענו להם</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ה</a:t>
            </a:r>
          </a:p>
        </p:txBody>
      </p:sp>
      <p:pic>
        <p:nvPicPr>
          <p:cNvPr id="7" name="תמונה 6">
            <a:extLst>
              <a:ext uri="{FF2B5EF4-FFF2-40B4-BE49-F238E27FC236}">
                <a16:creationId xmlns:a16="http://schemas.microsoft.com/office/drawing/2014/main" id="{22DFD3EE-752D-F0AB-AA93-5D3265D84911}"/>
              </a:ext>
            </a:extLst>
          </p:cNvPr>
          <p:cNvPicPr>
            <a:picLocks noChangeAspect="1"/>
          </p:cNvPicPr>
          <p:nvPr/>
        </p:nvPicPr>
        <p:blipFill rotWithShape="1">
          <a:blip r:embed="rId4"/>
          <a:srcRect r="1142"/>
          <a:stretch/>
        </p:blipFill>
        <p:spPr>
          <a:xfrm>
            <a:off x="1037998" y="2144705"/>
            <a:ext cx="5754108" cy="30103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3779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Button</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943717"/>
            <a:ext cx="5928735" cy="954107"/>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Buttons allow users to take actions, and make choices, with a single tap.</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שינויים והתאמות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https://mui.com/material-ui/api/button/</a:t>
            </a:r>
            <a:r>
              <a:rPr lang="en-US" dirty="0"/>
              <a:t> </a:t>
            </a:r>
            <a:endParaRPr lang="he-IL" dirty="0"/>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1527931" y="6213214"/>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700563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000" u="sng" dirty="0">
                <a:solidFill>
                  <a:srgbClr val="00B0FF"/>
                </a:solidFill>
                <a:latin typeface="Calibri Light" panose="020F0302020204030204" pitchFamily="34" charset="0"/>
                <a:cs typeface="Calibri Light" panose="020F0302020204030204" pitchFamily="34" charset="0"/>
              </a:rPr>
              <a:t>variant &amp; disabled</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444780"/>
          </a:xfrm>
          <a:effectLst>
            <a:outerShdw blurRad="50800" dist="38100" dir="2700000" algn="tl" rotWithShape="0">
              <a:prstClr val="black">
                <a:alpha val="40000"/>
              </a:prstClr>
            </a:outerShdw>
          </a:effectLst>
        </p:spPr>
        <p:txBody>
          <a:bodyPr>
            <a:normAutofit/>
          </a:bodyPr>
          <a:lstStyle/>
          <a:p>
            <a:pPr marL="0" indent="0">
              <a:buNone/>
            </a:pPr>
            <a:r>
              <a:rPr lang="en-US" sz="2000" dirty="0">
                <a:solidFill>
                  <a:schemeClr val="bg1"/>
                </a:solidFill>
                <a:latin typeface="Calibri Light" panose="020F0302020204030204" pitchFamily="34" charset="0"/>
                <a:cs typeface="Calibri Light" panose="020F0302020204030204" pitchFamily="34" charset="0"/>
              </a:rPr>
              <a:t>variant prop</a:t>
            </a:r>
            <a:r>
              <a:rPr lang="he-IL" sz="2000" dirty="0">
                <a:solidFill>
                  <a:schemeClr val="bg1"/>
                </a:solidFill>
                <a:latin typeface="Calibri Light" panose="020F0302020204030204" pitchFamily="34" charset="0"/>
                <a:cs typeface="Calibri Light" panose="020F0302020204030204" pitchFamily="34" charset="0"/>
              </a:rPr>
              <a:t> מתייחס לעיצוב הכללי של אלמנט הכפתור</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text</a:t>
            </a:r>
            <a:r>
              <a:rPr lang="he-IL" sz="2000" dirty="0">
                <a:solidFill>
                  <a:schemeClr val="bg1"/>
                </a:solidFill>
                <a:latin typeface="Calibri Light" panose="020F0302020204030204" pitchFamily="34" charset="0"/>
                <a:cs typeface="Calibri Light" panose="020F0302020204030204" pitchFamily="34" charset="0"/>
              </a:rPr>
              <a:t> – נראה רק את הטקסט ואם נעלה עם העכבר על אזור הכפתור הרקע יהיה כהה יותר והמצביע ייהפך מחץ לאצבע</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contained</a:t>
            </a:r>
            <a:r>
              <a:rPr lang="he-IL" sz="2000" dirty="0">
                <a:solidFill>
                  <a:schemeClr val="bg1"/>
                </a:solidFill>
                <a:latin typeface="Calibri Light" panose="020F0302020204030204" pitchFamily="34" charset="0"/>
                <a:cs typeface="Calibri Light" panose="020F0302020204030204" pitchFamily="34" charset="0"/>
              </a:rPr>
              <a:t>  - יימלא את הכפתור בצבע רקע</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outlined</a:t>
            </a:r>
            <a:r>
              <a:rPr lang="he-IL" sz="2000" dirty="0">
                <a:solidFill>
                  <a:schemeClr val="bg1"/>
                </a:solidFill>
                <a:latin typeface="Calibri Light" panose="020F0302020204030204" pitchFamily="34" charset="0"/>
                <a:cs typeface="Calibri Light" panose="020F0302020204030204" pitchFamily="34" charset="0"/>
              </a:rPr>
              <a:t>  - הכפתור יהיה שקוף ורק המסגרת שלו תיצבע</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disabled</a:t>
            </a:r>
            <a:r>
              <a:rPr lang="he-IL" sz="2000" dirty="0">
                <a:solidFill>
                  <a:schemeClr val="bg1"/>
                </a:solidFill>
                <a:latin typeface="Calibri Light" panose="020F0302020204030204" pitchFamily="34" charset="0"/>
                <a:cs typeface="Calibri Light" panose="020F0302020204030204" pitchFamily="34" charset="0"/>
              </a:rPr>
              <a:t> – לא יהיה ניתן ללחוץ על הכפתור והוא ייצבע באפור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83E3341A-CF58-8F44-901C-66114C8E6079}"/>
              </a:ext>
            </a:extLst>
          </p:cNvPr>
          <p:cNvPicPr>
            <a:picLocks noChangeAspect="1"/>
          </p:cNvPicPr>
          <p:nvPr/>
        </p:nvPicPr>
        <p:blipFill>
          <a:blip r:embed="rId4"/>
          <a:stretch>
            <a:fillRect/>
          </a:stretch>
        </p:blipFill>
        <p:spPr>
          <a:xfrm>
            <a:off x="195019" y="221610"/>
            <a:ext cx="7440063" cy="5420481"/>
          </a:xfrm>
          <a:prstGeom prst="rect">
            <a:avLst/>
          </a:prstGeom>
        </p:spPr>
      </p:pic>
      <p:pic>
        <p:nvPicPr>
          <p:cNvPr id="10" name="תמונה 9">
            <a:extLst>
              <a:ext uri="{FF2B5EF4-FFF2-40B4-BE49-F238E27FC236}">
                <a16:creationId xmlns:a16="http://schemas.microsoft.com/office/drawing/2014/main" id="{0BF7908D-B74E-2883-0F5F-F653763E2565}"/>
              </a:ext>
            </a:extLst>
          </p:cNvPr>
          <p:cNvPicPr>
            <a:picLocks noChangeAspect="1"/>
          </p:cNvPicPr>
          <p:nvPr/>
        </p:nvPicPr>
        <p:blipFill>
          <a:blip r:embed="rId5"/>
          <a:stretch>
            <a:fillRect/>
          </a:stretch>
        </p:blipFill>
        <p:spPr>
          <a:xfrm>
            <a:off x="1502358" y="5863701"/>
            <a:ext cx="4677428" cy="685896"/>
          </a:xfrm>
          <a:prstGeom prst="rect">
            <a:avLst/>
          </a:prstGeom>
          <a:effectLst>
            <a:outerShdw blurRad="50800" dist="38100" dir="2700000" algn="tl" rotWithShape="0">
              <a:prstClr val="black">
                <a:alpha val="40000"/>
              </a:prstClr>
            </a:outerShdw>
          </a:effectLst>
        </p:spPr>
      </p:pic>
      <p:cxnSp>
        <p:nvCxnSpPr>
          <p:cNvPr id="12" name="מחבר: מרפקי 11">
            <a:extLst>
              <a:ext uri="{FF2B5EF4-FFF2-40B4-BE49-F238E27FC236}">
                <a16:creationId xmlns:a16="http://schemas.microsoft.com/office/drawing/2014/main" id="{673F1C86-2109-F8E8-061D-7CEDA9A8035E}"/>
              </a:ext>
            </a:extLst>
          </p:cNvPr>
          <p:cNvCxnSpPr/>
          <p:nvPr/>
        </p:nvCxnSpPr>
        <p:spPr>
          <a:xfrm rot="10800000" flipV="1">
            <a:off x="5648325" y="2286000"/>
            <a:ext cx="2533650" cy="609600"/>
          </a:xfrm>
          <a:prstGeom prst="bentConnector3">
            <a:avLst>
              <a:gd name="adj1" fmla="val 169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C9BE1EC6-DDDD-0CED-48A9-48990A89D75E}"/>
              </a:ext>
            </a:extLst>
          </p:cNvPr>
          <p:cNvCxnSpPr/>
          <p:nvPr/>
        </p:nvCxnSpPr>
        <p:spPr>
          <a:xfrm rot="10800000">
            <a:off x="6657975" y="3133725"/>
            <a:ext cx="1581150" cy="92004"/>
          </a:xfrm>
          <a:prstGeom prst="bentConnector3">
            <a:avLst>
              <a:gd name="adj1" fmla="val 313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5D9A4ED3-1998-2775-26BB-4ACDFC0B2C3F}"/>
              </a:ext>
            </a:extLst>
          </p:cNvPr>
          <p:cNvCxnSpPr/>
          <p:nvPr/>
        </p:nvCxnSpPr>
        <p:spPr>
          <a:xfrm rot="10800000">
            <a:off x="6429376" y="3429000"/>
            <a:ext cx="2143125" cy="5152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D09FD4B7-721B-E66A-F713-5DA1A2E4A884}"/>
              </a:ext>
            </a:extLst>
          </p:cNvPr>
          <p:cNvCxnSpPr>
            <a:cxnSpLocks/>
          </p:cNvCxnSpPr>
          <p:nvPr/>
        </p:nvCxnSpPr>
        <p:spPr>
          <a:xfrm rot="10800000">
            <a:off x="5705475" y="3667126"/>
            <a:ext cx="2914650" cy="904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C4C5F703-177F-401E-3687-B8033E6AB7FF}"/>
              </a:ext>
            </a:extLst>
          </p:cNvPr>
          <p:cNvCxnSpPr>
            <a:cxnSpLocks/>
            <a:stCxn id="3" idx="2"/>
            <a:endCxn id="10" idx="3"/>
          </p:cNvCxnSpPr>
          <p:nvPr/>
        </p:nvCxnSpPr>
        <p:spPr>
          <a:xfrm rot="5400000">
            <a:off x="7723135" y="3933528"/>
            <a:ext cx="729773" cy="38164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3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3101AFB6-3C82-2335-2436-E9A76B31FBCB}"/>
              </a:ext>
            </a:extLst>
          </p:cNvPr>
          <p:cNvSpPr>
            <a:spLocks noGrp="1"/>
          </p:cNvSpPr>
          <p:nvPr>
            <p:ph idx="1"/>
          </p:nvPr>
        </p:nvSpPr>
        <p:spPr>
          <a:xfrm>
            <a:off x="1455940" y="469613"/>
            <a:ext cx="9587883" cy="5906020"/>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en-US" sz="2000" dirty="0">
                <a:solidFill>
                  <a:schemeClr val="bg1"/>
                </a:solidFill>
              </a:rPr>
              <a:t>Form</a:t>
            </a:r>
            <a:r>
              <a:rPr lang="he-IL" sz="2000" dirty="0">
                <a:solidFill>
                  <a:schemeClr val="bg1"/>
                </a:solidFill>
              </a:rPr>
              <a:t> </a:t>
            </a:r>
            <a:r>
              <a:rPr lang="he-IL" sz="1600" dirty="0">
                <a:solidFill>
                  <a:schemeClr val="bg1"/>
                </a:solidFill>
              </a:rPr>
              <a:t>.............................................................................................................................................. 100</a:t>
            </a:r>
            <a:endParaRPr lang="he-IL" sz="2000" dirty="0">
              <a:solidFill>
                <a:schemeClr val="bg1"/>
              </a:solidFill>
            </a:endParaRPr>
          </a:p>
          <a:p>
            <a:pPr>
              <a:buFont typeface="Wingdings" panose="05000000000000000000" pitchFamily="2" charset="2"/>
              <a:buChar char="§"/>
            </a:pPr>
            <a:endParaRPr lang="he-IL" sz="1800" dirty="0">
              <a:solidFill>
                <a:schemeClr val="bg1"/>
              </a:solidFill>
            </a:endParaRPr>
          </a:p>
        </p:txBody>
      </p:sp>
    </p:spTree>
    <p:extLst>
      <p:ext uri="{BB962C8B-B14F-4D97-AF65-F5344CB8AC3E}">
        <p14:creationId xmlns:p14="http://schemas.microsoft.com/office/powerpoint/2010/main" val="413371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color</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352085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שיקבע את הצבע של הכפתור</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primary</a:t>
            </a:r>
            <a:r>
              <a:rPr lang="he-IL" sz="2000" dirty="0">
                <a:solidFill>
                  <a:schemeClr val="bg1"/>
                </a:solidFill>
                <a:latin typeface="Calibri Light" panose="020F0302020204030204" pitchFamily="34" charset="0"/>
                <a:cs typeface="Calibri Light" panose="020F0302020204030204" pitchFamily="34" charset="0"/>
              </a:rPr>
              <a:t>  - הצבע הדיפולטיבי שהוא כחול כהה</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secondary</a:t>
            </a:r>
            <a:r>
              <a:rPr lang="he-IL" sz="2000" dirty="0">
                <a:solidFill>
                  <a:schemeClr val="bg1"/>
                </a:solidFill>
                <a:latin typeface="Calibri Light" panose="020F0302020204030204" pitchFamily="34" charset="0"/>
                <a:cs typeface="Calibri Light" panose="020F0302020204030204" pitchFamily="34" charset="0"/>
              </a:rPr>
              <a:t>  - סגול</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success</a:t>
            </a:r>
            <a:r>
              <a:rPr lang="he-IL" sz="2000" dirty="0">
                <a:solidFill>
                  <a:schemeClr val="bg1"/>
                </a:solidFill>
                <a:latin typeface="Calibri Light" panose="020F0302020204030204" pitchFamily="34" charset="0"/>
                <a:cs typeface="Calibri Light" panose="020F0302020204030204" pitchFamily="34" charset="0"/>
              </a:rPr>
              <a:t> – ירוק</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error</a:t>
            </a:r>
            <a:r>
              <a:rPr lang="he-IL" sz="2000" dirty="0">
                <a:solidFill>
                  <a:schemeClr val="bg1"/>
                </a:solidFill>
                <a:latin typeface="Calibri Light" panose="020F0302020204030204" pitchFamily="34" charset="0"/>
                <a:cs typeface="Calibri Light" panose="020F0302020204030204" pitchFamily="34" charset="0"/>
              </a:rPr>
              <a:t>  - אדום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info</a:t>
            </a:r>
            <a:r>
              <a:rPr lang="he-IL" sz="2000" dirty="0">
                <a:solidFill>
                  <a:schemeClr val="bg1"/>
                </a:solidFill>
                <a:latin typeface="Calibri Light" panose="020F0302020204030204" pitchFamily="34" charset="0"/>
                <a:cs typeface="Calibri Light" panose="020F0302020204030204" pitchFamily="34" charset="0"/>
              </a:rPr>
              <a:t>  - תכלת</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warning</a:t>
            </a:r>
            <a:r>
              <a:rPr lang="he-IL" sz="2000" dirty="0">
                <a:solidFill>
                  <a:schemeClr val="bg1"/>
                </a:solidFill>
                <a:latin typeface="Calibri Light" panose="020F0302020204030204" pitchFamily="34" charset="0"/>
                <a:cs typeface="Calibri Light" panose="020F0302020204030204" pitchFamily="34" charset="0"/>
              </a:rPr>
              <a:t>  - כתום</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תמונה 12">
            <a:extLst>
              <a:ext uri="{FF2B5EF4-FFF2-40B4-BE49-F238E27FC236}">
                <a16:creationId xmlns:a16="http://schemas.microsoft.com/office/drawing/2014/main" id="{10A33EA6-AB43-6A48-D822-52F64D55BB9B}"/>
              </a:ext>
            </a:extLst>
          </p:cNvPr>
          <p:cNvPicPr>
            <a:picLocks noChangeAspect="1"/>
          </p:cNvPicPr>
          <p:nvPr/>
        </p:nvPicPr>
        <p:blipFill>
          <a:blip r:embed="rId4"/>
          <a:stretch>
            <a:fillRect/>
          </a:stretch>
        </p:blipFill>
        <p:spPr>
          <a:xfrm>
            <a:off x="647521" y="6056484"/>
            <a:ext cx="6535062" cy="676369"/>
          </a:xfrm>
          <a:prstGeom prst="rect">
            <a:avLst/>
          </a:prstGeom>
        </p:spPr>
      </p:pic>
      <p:pic>
        <p:nvPicPr>
          <p:cNvPr id="17" name="תמונה 16">
            <a:extLst>
              <a:ext uri="{FF2B5EF4-FFF2-40B4-BE49-F238E27FC236}">
                <a16:creationId xmlns:a16="http://schemas.microsoft.com/office/drawing/2014/main" id="{A273D93F-F7C0-1052-E9C2-EDA3269BD17B}"/>
              </a:ext>
            </a:extLst>
          </p:cNvPr>
          <p:cNvPicPr>
            <a:picLocks noChangeAspect="1"/>
          </p:cNvPicPr>
          <p:nvPr/>
        </p:nvPicPr>
        <p:blipFill>
          <a:blip r:embed="rId5"/>
          <a:stretch>
            <a:fillRect/>
          </a:stretch>
        </p:blipFill>
        <p:spPr>
          <a:xfrm>
            <a:off x="647521" y="275665"/>
            <a:ext cx="6535062" cy="5655673"/>
          </a:xfrm>
          <a:prstGeom prst="rect">
            <a:avLst/>
          </a:prstGeom>
        </p:spPr>
      </p:pic>
    </p:spTree>
    <p:extLst>
      <p:ext uri="{BB962C8B-B14F-4D97-AF65-F5344CB8AC3E}">
        <p14:creationId xmlns:p14="http://schemas.microsoft.com/office/powerpoint/2010/main" val="196064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892736" y="1468159"/>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size</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892736" y="2407890"/>
            <a:ext cx="4190259" cy="218927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שיקבע את גודל הכפתור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ישנם שלושה אופציות לגודל כפתור:</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small</a:t>
            </a:r>
            <a:r>
              <a:rPr lang="he-IL" sz="1800" dirty="0">
                <a:solidFill>
                  <a:schemeClr val="bg1"/>
                </a:solidFill>
                <a:latin typeface="Calibri Light" panose="020F0302020204030204" pitchFamily="34" charset="0"/>
                <a:cs typeface="Calibri Light" panose="020F0302020204030204" pitchFamily="34" charset="0"/>
              </a:rPr>
              <a:t>  - הגודל הקטן ביותר</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medium</a:t>
            </a:r>
            <a:r>
              <a:rPr lang="he-IL" sz="1800" dirty="0">
                <a:solidFill>
                  <a:schemeClr val="bg1"/>
                </a:solidFill>
                <a:latin typeface="Calibri Light" panose="020F0302020204030204" pitchFamily="34" charset="0"/>
                <a:cs typeface="Calibri Light" panose="020F0302020204030204" pitchFamily="34" charset="0"/>
              </a:rPr>
              <a:t> – הגודל הדיפולטיבי</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large</a:t>
            </a:r>
            <a:r>
              <a:rPr lang="he-IL" sz="1800" dirty="0">
                <a:solidFill>
                  <a:schemeClr val="bg1"/>
                </a:solidFill>
                <a:latin typeface="Calibri Light" panose="020F0302020204030204" pitchFamily="34" charset="0"/>
                <a:cs typeface="Calibri Light" panose="020F0302020204030204" pitchFamily="34" charset="0"/>
              </a:rPr>
              <a:t>  - הגודל הגדול ביותר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6" name="תמונה 5">
            <a:extLst>
              <a:ext uri="{FF2B5EF4-FFF2-40B4-BE49-F238E27FC236}">
                <a16:creationId xmlns:a16="http://schemas.microsoft.com/office/drawing/2014/main" id="{330FA982-B7DD-BBB7-3C1F-F618D8CDE996}"/>
              </a:ext>
            </a:extLst>
          </p:cNvPr>
          <p:cNvPicPr>
            <a:picLocks noChangeAspect="1"/>
          </p:cNvPicPr>
          <p:nvPr/>
        </p:nvPicPr>
        <p:blipFill rotWithShape="1">
          <a:blip r:embed="rId4"/>
          <a:srcRect t="8397"/>
          <a:stretch/>
        </p:blipFill>
        <p:spPr>
          <a:xfrm>
            <a:off x="2333679" y="5921191"/>
            <a:ext cx="3162741" cy="610848"/>
          </a:xfrm>
          <a:prstGeom prst="rect">
            <a:avLst/>
          </a:prstGeom>
        </p:spPr>
      </p:pic>
      <p:pic>
        <p:nvPicPr>
          <p:cNvPr id="8" name="תמונה 7">
            <a:extLst>
              <a:ext uri="{FF2B5EF4-FFF2-40B4-BE49-F238E27FC236}">
                <a16:creationId xmlns:a16="http://schemas.microsoft.com/office/drawing/2014/main" id="{645022F8-443F-37AD-F1DC-4F67FB78B642}"/>
              </a:ext>
            </a:extLst>
          </p:cNvPr>
          <p:cNvPicPr>
            <a:picLocks noChangeAspect="1"/>
          </p:cNvPicPr>
          <p:nvPr/>
        </p:nvPicPr>
        <p:blipFill>
          <a:blip r:embed="rId5"/>
          <a:stretch>
            <a:fillRect/>
          </a:stretch>
        </p:blipFill>
        <p:spPr>
          <a:xfrm>
            <a:off x="923781" y="1127381"/>
            <a:ext cx="5982535" cy="4467849"/>
          </a:xfrm>
          <a:prstGeom prst="rect">
            <a:avLst/>
          </a:prstGeom>
        </p:spPr>
      </p:pic>
      <p:cxnSp>
        <p:nvCxnSpPr>
          <p:cNvPr id="7" name="מחבר: מרפקי 6">
            <a:extLst>
              <a:ext uri="{FF2B5EF4-FFF2-40B4-BE49-F238E27FC236}">
                <a16:creationId xmlns:a16="http://schemas.microsoft.com/office/drawing/2014/main" id="{6BBC6974-E624-B99F-92A0-5FA2B2208469}"/>
              </a:ext>
            </a:extLst>
          </p:cNvPr>
          <p:cNvCxnSpPr>
            <a:cxnSpLocks/>
            <a:stCxn id="3" idx="2"/>
          </p:cNvCxnSpPr>
          <p:nvPr/>
        </p:nvCxnSpPr>
        <p:spPr>
          <a:xfrm rot="5400000">
            <a:off x="6994709" y="3206306"/>
            <a:ext cx="1602296" cy="43840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004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9514" y="1317158"/>
            <a:ext cx="4190260" cy="939730"/>
          </a:xfrm>
          <a:effectLst>
            <a:outerShdw blurRad="50800" dist="38100" dir="2700000" algn="tl" rotWithShape="0">
              <a:prstClr val="black">
                <a:alpha val="40000"/>
              </a:prstClr>
            </a:outerShdw>
          </a:effectLst>
        </p:spPr>
        <p:txBody>
          <a:bodyPr>
            <a:noAutofit/>
          </a:bodyPr>
          <a:lstStyle/>
          <a:p>
            <a:pPr algn="ctr"/>
            <a:r>
              <a:rPr lang="en-US" u="sng" dirty="0">
                <a:solidFill>
                  <a:srgbClr val="00B0FF"/>
                </a:solidFill>
                <a:latin typeface="Calibri Light" panose="020F0302020204030204" pitchFamily="34" charset="0"/>
                <a:cs typeface="Calibri Light" panose="020F0302020204030204" pitchFamily="34" charset="0"/>
              </a:rPr>
              <a:t>Button with Icon</a:t>
            </a:r>
            <a:endParaRPr lang="he-IL" sz="2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9514" y="2256889"/>
            <a:ext cx="4190259" cy="2580238"/>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ניתן לקבוע היכן יוצב אייקון במידה ואנו מעוניינים שהוא יוצג על הכיתוב בכפתור בעזרת המאפיינים הבאים: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startIcon</a:t>
            </a:r>
            <a:r>
              <a:rPr lang="he-IL" sz="2000" dirty="0">
                <a:solidFill>
                  <a:schemeClr val="bg1"/>
                </a:solidFill>
                <a:latin typeface="Calibri Light" panose="020F0302020204030204" pitchFamily="34" charset="0"/>
                <a:cs typeface="Calibri Light" panose="020F0302020204030204" pitchFamily="34" charset="0"/>
              </a:rPr>
              <a:t>  - הצבת האייקון לפני הכיתוב על הכפתור</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endIcon</a:t>
            </a:r>
            <a:r>
              <a:rPr lang="he-IL" sz="2000" dirty="0">
                <a:solidFill>
                  <a:schemeClr val="bg1"/>
                </a:solidFill>
                <a:latin typeface="Calibri Light" panose="020F0302020204030204" pitchFamily="34" charset="0"/>
                <a:cs typeface="Calibri Light" panose="020F0302020204030204" pitchFamily="34" charset="0"/>
              </a:rPr>
              <a:t> – הצבת האייקון אחרי הכיתוב על הכפתור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14" name="תמונה 13">
            <a:extLst>
              <a:ext uri="{FF2B5EF4-FFF2-40B4-BE49-F238E27FC236}">
                <a16:creationId xmlns:a16="http://schemas.microsoft.com/office/drawing/2014/main" id="{94B4C941-DB4F-03EA-A826-EEC49D112B5B}"/>
              </a:ext>
            </a:extLst>
          </p:cNvPr>
          <p:cNvPicPr>
            <a:picLocks noChangeAspect="1"/>
          </p:cNvPicPr>
          <p:nvPr/>
        </p:nvPicPr>
        <p:blipFill>
          <a:blip r:embed="rId4"/>
          <a:stretch>
            <a:fillRect/>
          </a:stretch>
        </p:blipFill>
        <p:spPr>
          <a:xfrm>
            <a:off x="291300" y="1089599"/>
            <a:ext cx="7237231" cy="4113085"/>
          </a:xfrm>
          <a:prstGeom prst="rect">
            <a:avLst/>
          </a:prstGeom>
        </p:spPr>
      </p:pic>
      <p:pic>
        <p:nvPicPr>
          <p:cNvPr id="16" name="תמונה 15">
            <a:extLst>
              <a:ext uri="{FF2B5EF4-FFF2-40B4-BE49-F238E27FC236}">
                <a16:creationId xmlns:a16="http://schemas.microsoft.com/office/drawing/2014/main" id="{0411BF0E-3ECF-58D2-EB44-BE3648EB9D12}"/>
              </a:ext>
            </a:extLst>
          </p:cNvPr>
          <p:cNvPicPr>
            <a:picLocks noChangeAspect="1"/>
          </p:cNvPicPr>
          <p:nvPr/>
        </p:nvPicPr>
        <p:blipFill rotWithShape="1">
          <a:blip r:embed="rId5"/>
          <a:srcRect r="210"/>
          <a:stretch/>
        </p:blipFill>
        <p:spPr>
          <a:xfrm>
            <a:off x="1533331" y="5511157"/>
            <a:ext cx="4753170" cy="1038370"/>
          </a:xfrm>
          <a:prstGeom prst="rect">
            <a:avLst/>
          </a:prstGeom>
        </p:spPr>
      </p:pic>
      <p:cxnSp>
        <p:nvCxnSpPr>
          <p:cNvPr id="6" name="מחבר: מרפקי 5">
            <a:extLst>
              <a:ext uri="{FF2B5EF4-FFF2-40B4-BE49-F238E27FC236}">
                <a16:creationId xmlns:a16="http://schemas.microsoft.com/office/drawing/2014/main" id="{2AFFE196-A3E9-34DC-9870-E9CBA5AB2D06}"/>
              </a:ext>
            </a:extLst>
          </p:cNvPr>
          <p:cNvCxnSpPr/>
          <p:nvPr/>
        </p:nvCxnSpPr>
        <p:spPr>
          <a:xfrm rot="10800000">
            <a:off x="6096001" y="1971413"/>
            <a:ext cx="2025405" cy="1308682"/>
          </a:xfrm>
          <a:prstGeom prst="bentConnector3">
            <a:avLst>
              <a:gd name="adj1" fmla="val 19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מחבר: מרפקי 8">
            <a:extLst>
              <a:ext uri="{FF2B5EF4-FFF2-40B4-BE49-F238E27FC236}">
                <a16:creationId xmlns:a16="http://schemas.microsoft.com/office/drawing/2014/main" id="{BCAEE39C-3701-6D14-635C-248A575D4E6F}"/>
              </a:ext>
            </a:extLst>
          </p:cNvPr>
          <p:cNvCxnSpPr/>
          <p:nvPr/>
        </p:nvCxnSpPr>
        <p:spPr>
          <a:xfrm rot="10800000">
            <a:off x="5805182" y="2625754"/>
            <a:ext cx="2407640" cy="1266738"/>
          </a:xfrm>
          <a:prstGeom prst="bentConnector3">
            <a:avLst>
              <a:gd name="adj1" fmla="val 252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1B167A4A-7800-E5BC-7C14-C54BB81B06F6}"/>
              </a:ext>
            </a:extLst>
          </p:cNvPr>
          <p:cNvCxnSpPr>
            <a:stCxn id="3" idx="2"/>
          </p:cNvCxnSpPr>
          <p:nvPr/>
        </p:nvCxnSpPr>
        <p:spPr>
          <a:xfrm rot="5400000">
            <a:off x="7166634" y="2930391"/>
            <a:ext cx="931274" cy="47447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337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17903" y="1233268"/>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IconButton</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17903" y="2172999"/>
            <a:ext cx="4190259" cy="317917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קומפוננט שיציג כפתורים כאייקונים ויאפשר האזנה לאירועים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הקומפוננט </a:t>
            </a:r>
            <a:r>
              <a:rPr lang="en-US" sz="2000" dirty="0">
                <a:solidFill>
                  <a:schemeClr val="bg1"/>
                </a:solidFill>
                <a:latin typeface="Calibri Light" panose="020F0302020204030204" pitchFamily="34" charset="0"/>
                <a:cs typeface="Calibri Light" panose="020F0302020204030204" pitchFamily="34" charset="0"/>
              </a:rPr>
              <a:t>IconButton</a:t>
            </a:r>
            <a:r>
              <a:rPr lang="he-IL" sz="2000" dirty="0">
                <a:solidFill>
                  <a:schemeClr val="bg1"/>
                </a:solidFill>
                <a:latin typeface="Calibri Light" panose="020F0302020204030204" pitchFamily="34" charset="0"/>
                <a:cs typeface="Calibri Light" panose="020F0302020204030204" pitchFamily="34" charset="0"/>
              </a:rPr>
              <a:t> משמש כמיכל לקומפוננט של אייקון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רצוי להוסיף את המאפיין </a:t>
            </a:r>
            <a:r>
              <a:rPr lang="en-US" sz="2000" dirty="0">
                <a:solidFill>
                  <a:schemeClr val="bg1"/>
                </a:solidFill>
                <a:latin typeface="Calibri Light" panose="020F0302020204030204" pitchFamily="34" charset="0"/>
                <a:cs typeface="Calibri Light" panose="020F0302020204030204" pitchFamily="34" charset="0"/>
              </a:rPr>
              <a:t>aria-label</a:t>
            </a:r>
            <a:r>
              <a:rPr lang="he-IL" sz="2000" dirty="0">
                <a:solidFill>
                  <a:schemeClr val="bg1"/>
                </a:solidFill>
                <a:latin typeface="Calibri Light" panose="020F0302020204030204" pitchFamily="34" charset="0"/>
                <a:cs typeface="Calibri Light" panose="020F0302020204030204" pitchFamily="34" charset="0"/>
              </a:rPr>
              <a:t> על מנת לתת שם לכפתור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ניתן להוסיף את המאפיין </a:t>
            </a:r>
            <a:r>
              <a:rPr lang="en-US" sz="2000" dirty="0">
                <a:solidFill>
                  <a:schemeClr val="bg1"/>
                </a:solidFill>
                <a:latin typeface="Calibri Light" panose="020F0302020204030204" pitchFamily="34" charset="0"/>
                <a:cs typeface="Calibri Light" panose="020F0302020204030204" pitchFamily="34" charset="0"/>
              </a:rPr>
              <a:t>disabled</a:t>
            </a:r>
            <a:r>
              <a:rPr lang="he-IL" sz="2000" dirty="0">
                <a:solidFill>
                  <a:schemeClr val="bg1"/>
                </a:solidFill>
                <a:latin typeface="Calibri Light" panose="020F0302020204030204" pitchFamily="34" charset="0"/>
                <a:cs typeface="Calibri Light" panose="020F0302020204030204" pitchFamily="34" charset="0"/>
              </a:rPr>
              <a:t> ואם הערך שלו הוא </a:t>
            </a:r>
            <a:r>
              <a:rPr lang="en-US" sz="2000" dirty="0">
                <a:solidFill>
                  <a:schemeClr val="bg1"/>
                </a:solidFill>
                <a:latin typeface="Calibri Light" panose="020F0302020204030204" pitchFamily="34" charset="0"/>
                <a:cs typeface="Calibri Light" panose="020F0302020204030204" pitchFamily="34" charset="0"/>
              </a:rPr>
              <a:t>true</a:t>
            </a:r>
            <a:r>
              <a:rPr lang="he-IL" sz="2000" dirty="0">
                <a:solidFill>
                  <a:schemeClr val="bg1"/>
                </a:solidFill>
                <a:latin typeface="Calibri Light" panose="020F0302020204030204" pitchFamily="34" charset="0"/>
                <a:cs typeface="Calibri Light" panose="020F0302020204030204" pitchFamily="34" charset="0"/>
              </a:rPr>
              <a:t> הכפתור יהיה מנוטרל</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12" name="תמונה 11">
            <a:extLst>
              <a:ext uri="{FF2B5EF4-FFF2-40B4-BE49-F238E27FC236}">
                <a16:creationId xmlns:a16="http://schemas.microsoft.com/office/drawing/2014/main" id="{C9EA81E6-8563-635B-255A-DF9F5C44F3BF}"/>
              </a:ext>
            </a:extLst>
          </p:cNvPr>
          <p:cNvPicPr>
            <a:picLocks noChangeAspect="1"/>
          </p:cNvPicPr>
          <p:nvPr/>
        </p:nvPicPr>
        <p:blipFill>
          <a:blip r:embed="rId4"/>
          <a:stretch>
            <a:fillRect/>
          </a:stretch>
        </p:blipFill>
        <p:spPr>
          <a:xfrm>
            <a:off x="909495" y="1032095"/>
            <a:ext cx="6011114" cy="4686954"/>
          </a:xfrm>
          <a:prstGeom prst="rect">
            <a:avLst/>
          </a:prstGeom>
        </p:spPr>
      </p:pic>
      <p:pic>
        <p:nvPicPr>
          <p:cNvPr id="14" name="תמונה 13">
            <a:extLst>
              <a:ext uri="{FF2B5EF4-FFF2-40B4-BE49-F238E27FC236}">
                <a16:creationId xmlns:a16="http://schemas.microsoft.com/office/drawing/2014/main" id="{D6C578EF-DF71-DAD6-6DEA-0F42CE792C90}"/>
              </a:ext>
            </a:extLst>
          </p:cNvPr>
          <p:cNvPicPr>
            <a:picLocks noChangeAspect="1"/>
          </p:cNvPicPr>
          <p:nvPr/>
        </p:nvPicPr>
        <p:blipFill>
          <a:blip r:embed="rId5"/>
          <a:stretch>
            <a:fillRect/>
          </a:stretch>
        </p:blipFill>
        <p:spPr>
          <a:xfrm>
            <a:off x="2571839" y="5946985"/>
            <a:ext cx="2686425" cy="704948"/>
          </a:xfrm>
          <a:prstGeom prst="rect">
            <a:avLst/>
          </a:prstGeom>
        </p:spPr>
      </p:pic>
      <p:cxnSp>
        <p:nvCxnSpPr>
          <p:cNvPr id="6" name="מחבר: מרפקי 5">
            <a:extLst>
              <a:ext uri="{FF2B5EF4-FFF2-40B4-BE49-F238E27FC236}">
                <a16:creationId xmlns:a16="http://schemas.microsoft.com/office/drawing/2014/main" id="{29318265-F445-DDF8-AF99-8C76C6B76F91}"/>
              </a:ext>
            </a:extLst>
          </p:cNvPr>
          <p:cNvCxnSpPr/>
          <p:nvPr/>
        </p:nvCxnSpPr>
        <p:spPr>
          <a:xfrm rot="10800000">
            <a:off x="5813571" y="1954636"/>
            <a:ext cx="2424418" cy="1057013"/>
          </a:xfrm>
          <a:prstGeom prst="bentConnector3">
            <a:avLst>
              <a:gd name="adj1" fmla="val 271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מחבר: מרפקי 8">
            <a:extLst>
              <a:ext uri="{FF2B5EF4-FFF2-40B4-BE49-F238E27FC236}">
                <a16:creationId xmlns:a16="http://schemas.microsoft.com/office/drawing/2014/main" id="{A3927EE6-1C6A-F2C6-7F89-D25F1D421E15}"/>
              </a:ext>
            </a:extLst>
          </p:cNvPr>
          <p:cNvCxnSpPr/>
          <p:nvPr/>
        </p:nvCxnSpPr>
        <p:spPr>
          <a:xfrm rot="10800000">
            <a:off x="4118995" y="2213967"/>
            <a:ext cx="5746459" cy="1082906"/>
          </a:xfrm>
          <a:prstGeom prst="bentConnector3">
            <a:avLst>
              <a:gd name="adj1" fmla="val 43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6B42BA86-B07D-6C38-EA75-0F517659676A}"/>
              </a:ext>
            </a:extLst>
          </p:cNvPr>
          <p:cNvCxnSpPr/>
          <p:nvPr/>
        </p:nvCxnSpPr>
        <p:spPr>
          <a:xfrm rot="10800000">
            <a:off x="6258187" y="2894366"/>
            <a:ext cx="1979802" cy="1499004"/>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98925F84-43C3-6F36-89C1-893935D3AF3A}"/>
              </a:ext>
            </a:extLst>
          </p:cNvPr>
          <p:cNvCxnSpPr>
            <a:stCxn id="3" idx="2"/>
            <a:endCxn id="14" idx="3"/>
          </p:cNvCxnSpPr>
          <p:nvPr/>
        </p:nvCxnSpPr>
        <p:spPr>
          <a:xfrm rot="5400000">
            <a:off x="7162008" y="3448433"/>
            <a:ext cx="947283" cy="47547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22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Cards</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512830"/>
            <a:ext cx="5928735"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Cards contain content and actions about a single subject and are entry points to more complex and detailed information</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כרטיס אשראי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https://mui.com/material-ui/api/card/</a:t>
            </a:r>
            <a:r>
              <a:rPr lang="en-US" dirty="0"/>
              <a:t> </a:t>
            </a:r>
            <a:endParaRPr lang="he-IL" dirty="0"/>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1502764" y="6213214"/>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623633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1257301"/>
            <a:ext cx="4190260" cy="1006763"/>
          </a:xfrm>
          <a:effectLst>
            <a:outerShdw blurRad="50800" dist="38100" dir="2700000" algn="tl" rotWithShape="0">
              <a:prstClr val="black">
                <a:alpha val="40000"/>
              </a:prstClr>
            </a:outerShdw>
          </a:effectLst>
        </p:spPr>
        <p:txBody>
          <a:bodyPr>
            <a:norm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Card Header</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2264064"/>
            <a:ext cx="4190259" cy="2329872"/>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יצירת כותרות בראש הכרטיס</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בתוך הקומפוננט </a:t>
            </a:r>
            <a:r>
              <a:rPr lang="en-US" sz="2000" dirty="0">
                <a:solidFill>
                  <a:schemeClr val="bg1"/>
                </a:solidFill>
                <a:latin typeface="Calibri Light" panose="020F0302020204030204" pitchFamily="34" charset="0"/>
                <a:cs typeface="Calibri Light" panose="020F0302020204030204" pitchFamily="34" charset="0"/>
              </a:rPr>
              <a:t>Card</a:t>
            </a:r>
            <a:r>
              <a:rPr lang="he-IL" sz="2000" dirty="0">
                <a:solidFill>
                  <a:schemeClr val="bg1"/>
                </a:solidFill>
                <a:latin typeface="Calibri Light" panose="020F0302020204030204" pitchFamily="34" charset="0"/>
                <a:cs typeface="Calibri Light" panose="020F0302020204030204" pitchFamily="34" charset="0"/>
              </a:rPr>
              <a:t>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שתשמש כמיכל לכל הכרטיס</a:t>
            </a:r>
          </a:p>
          <a:p>
            <a:pPr lvl="1">
              <a:buFont typeface="Wingdings" panose="05000000000000000000" pitchFamily="2" charset="2"/>
              <a:buChar char="§"/>
            </a:pPr>
            <a:r>
              <a:rPr lang="he-IL" sz="1800" dirty="0">
                <a:solidFill>
                  <a:schemeClr val="bg1"/>
                </a:solidFill>
                <a:latin typeface="Calibri Light" panose="020F0302020204030204" pitchFamily="34" charset="0"/>
                <a:cs typeface="Calibri Light" panose="020F0302020204030204" pitchFamily="34" charset="0"/>
              </a:rPr>
              <a:t>נציב את הקומפוננט </a:t>
            </a:r>
            <a:r>
              <a:rPr lang="en-US" sz="1800" dirty="0" err="1">
                <a:solidFill>
                  <a:schemeClr val="bg1"/>
                </a:solidFill>
                <a:latin typeface="Calibri Light" panose="020F0302020204030204" pitchFamily="34" charset="0"/>
                <a:cs typeface="Calibri Light" panose="020F0302020204030204" pitchFamily="34" charset="0"/>
              </a:rPr>
              <a:t>Cardheader</a:t>
            </a:r>
            <a:r>
              <a:rPr lang="he-IL" sz="1800" dirty="0">
                <a:solidFill>
                  <a:schemeClr val="bg1"/>
                </a:solidFill>
                <a:latin typeface="Calibri Light" panose="020F0302020204030204" pitchFamily="34" charset="0"/>
                <a:cs typeface="Calibri Light" panose="020F0302020204030204" pitchFamily="34" charset="0"/>
              </a:rPr>
              <a:t> שיכול לקבל את המאפיינים:</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subheader</a:t>
            </a:r>
            <a:r>
              <a:rPr lang="he-IL" sz="1800" dirty="0">
                <a:solidFill>
                  <a:schemeClr val="bg1"/>
                </a:solidFill>
                <a:latin typeface="Calibri Light" panose="020F0302020204030204" pitchFamily="34" charset="0"/>
                <a:cs typeface="Calibri Light" panose="020F0302020204030204" pitchFamily="34" charset="0"/>
              </a:rPr>
              <a:t> – כותרת משנית</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title</a:t>
            </a:r>
            <a:r>
              <a:rPr lang="he-IL" sz="1800" dirty="0">
                <a:solidFill>
                  <a:schemeClr val="bg1"/>
                </a:solidFill>
                <a:latin typeface="Calibri Light" panose="020F0302020204030204" pitchFamily="34" charset="0"/>
                <a:cs typeface="Calibri Light" panose="020F0302020204030204" pitchFamily="34" charset="0"/>
              </a:rPr>
              <a:t> – כותרת ראשית</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13" name="תמונה 12">
            <a:extLst>
              <a:ext uri="{FF2B5EF4-FFF2-40B4-BE49-F238E27FC236}">
                <a16:creationId xmlns:a16="http://schemas.microsoft.com/office/drawing/2014/main" id="{E23C5E8A-F08C-8EE4-2D2D-7F5273747C6D}"/>
              </a:ext>
            </a:extLst>
          </p:cNvPr>
          <p:cNvPicPr>
            <a:picLocks noChangeAspect="1"/>
          </p:cNvPicPr>
          <p:nvPr/>
        </p:nvPicPr>
        <p:blipFill>
          <a:blip r:embed="rId4"/>
          <a:stretch>
            <a:fillRect/>
          </a:stretch>
        </p:blipFill>
        <p:spPr>
          <a:xfrm>
            <a:off x="309492" y="1199315"/>
            <a:ext cx="7211119" cy="3661426"/>
          </a:xfrm>
          <a:prstGeom prst="rect">
            <a:avLst/>
          </a:prstGeom>
        </p:spPr>
      </p:pic>
      <p:pic>
        <p:nvPicPr>
          <p:cNvPr id="15" name="תמונה 14">
            <a:extLst>
              <a:ext uri="{FF2B5EF4-FFF2-40B4-BE49-F238E27FC236}">
                <a16:creationId xmlns:a16="http://schemas.microsoft.com/office/drawing/2014/main" id="{02D39D40-BB30-0D99-2D26-4587A8712F55}"/>
              </a:ext>
            </a:extLst>
          </p:cNvPr>
          <p:cNvPicPr>
            <a:picLocks noChangeAspect="1"/>
          </p:cNvPicPr>
          <p:nvPr/>
        </p:nvPicPr>
        <p:blipFill>
          <a:blip r:embed="rId5"/>
          <a:stretch>
            <a:fillRect/>
          </a:stretch>
        </p:blipFill>
        <p:spPr>
          <a:xfrm>
            <a:off x="2424180" y="5172189"/>
            <a:ext cx="2981741" cy="1209844"/>
          </a:xfrm>
          <a:prstGeom prst="rect">
            <a:avLst/>
          </a:prstGeom>
        </p:spPr>
      </p:pic>
      <p:sp>
        <p:nvSpPr>
          <p:cNvPr id="6" name="תיבת טקסט 5">
            <a:extLst>
              <a:ext uri="{FF2B5EF4-FFF2-40B4-BE49-F238E27FC236}">
                <a16:creationId xmlns:a16="http://schemas.microsoft.com/office/drawing/2014/main" id="{9C5A8DA9-FEC6-6FA7-AB73-6B90152B8FC8}"/>
              </a:ext>
            </a:extLst>
          </p:cNvPr>
          <p:cNvSpPr txBox="1"/>
          <p:nvPr/>
        </p:nvSpPr>
        <p:spPr>
          <a:xfrm>
            <a:off x="1581705" y="6382033"/>
            <a:ext cx="4261283" cy="307777"/>
          </a:xfrm>
          <a:prstGeom prst="rect">
            <a:avLst/>
          </a:prstGeom>
          <a:noFill/>
        </p:spPr>
        <p:txBody>
          <a:bodyPr wrap="square">
            <a:spAutoFit/>
          </a:bodyPr>
          <a:lstStyle/>
          <a:p>
            <a:pPr algn="ctr"/>
            <a:r>
              <a:rPr lang="he-IL" sz="1400" dirty="0">
                <a:hlinkClick r:id="rId6"/>
              </a:rPr>
              <a:t>https://mui.com/material-ui/api/card-header/</a:t>
            </a:r>
            <a:r>
              <a:rPr lang="he-IL" sz="1400" dirty="0"/>
              <a:t> </a:t>
            </a:r>
          </a:p>
        </p:txBody>
      </p:sp>
      <p:cxnSp>
        <p:nvCxnSpPr>
          <p:cNvPr id="8" name="מחבר: מרפקי 7">
            <a:extLst>
              <a:ext uri="{FF2B5EF4-FFF2-40B4-BE49-F238E27FC236}">
                <a16:creationId xmlns:a16="http://schemas.microsoft.com/office/drawing/2014/main" id="{05A01133-251F-693D-5D4E-1C2288E47323}"/>
              </a:ext>
            </a:extLst>
          </p:cNvPr>
          <p:cNvCxnSpPr/>
          <p:nvPr/>
        </p:nvCxnSpPr>
        <p:spPr>
          <a:xfrm rot="10800000" flipV="1">
            <a:off x="4597401" y="2895599"/>
            <a:ext cx="3303725" cy="448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F73CC35A-1C68-0863-F29D-3F3C60B257D8}"/>
              </a:ext>
            </a:extLst>
          </p:cNvPr>
          <p:cNvCxnSpPr>
            <a:cxnSpLocks/>
          </p:cNvCxnSpPr>
          <p:nvPr/>
        </p:nvCxnSpPr>
        <p:spPr>
          <a:xfrm rot="10800000">
            <a:off x="5215467" y="3699933"/>
            <a:ext cx="3691466" cy="347134"/>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B7752420-AB66-98A7-DD06-4E3C82093B34}"/>
              </a:ext>
            </a:extLst>
          </p:cNvPr>
          <p:cNvCxnSpPr/>
          <p:nvPr/>
        </p:nvCxnSpPr>
        <p:spPr>
          <a:xfrm rot="10800000">
            <a:off x="3014134" y="3716867"/>
            <a:ext cx="6485467" cy="634228"/>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תיבת טקסט 18">
            <a:extLst>
              <a:ext uri="{FF2B5EF4-FFF2-40B4-BE49-F238E27FC236}">
                <a16:creationId xmlns:a16="http://schemas.microsoft.com/office/drawing/2014/main" id="{D7FB3CD1-076A-0E11-0F96-3AC6784375AA}"/>
              </a:ext>
            </a:extLst>
          </p:cNvPr>
          <p:cNvSpPr txBox="1"/>
          <p:nvPr/>
        </p:nvSpPr>
        <p:spPr>
          <a:xfrm>
            <a:off x="9996254" y="5592445"/>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21" name="מחבר חץ ישר 20">
            <a:extLst>
              <a:ext uri="{FF2B5EF4-FFF2-40B4-BE49-F238E27FC236}">
                <a16:creationId xmlns:a16="http://schemas.microsoft.com/office/drawing/2014/main" id="{D945A6C5-18A6-1A34-F1B0-7F03573CC1A0}"/>
              </a:ext>
            </a:extLst>
          </p:cNvPr>
          <p:cNvCxnSpPr>
            <a:stCxn id="19" idx="1"/>
            <a:endCxn id="15" idx="3"/>
          </p:cNvCxnSpPr>
          <p:nvPr/>
        </p:nvCxnSpPr>
        <p:spPr>
          <a:xfrm flipH="1">
            <a:off x="5405921" y="5777111"/>
            <a:ext cx="45903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398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890645" y="1959462"/>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square &amp; raised</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890645" y="2966225"/>
            <a:ext cx="4190259" cy="1627139"/>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מאפיינים על הקומפוננט </a:t>
            </a:r>
            <a:r>
              <a:rPr lang="en-US" sz="2400" dirty="0">
                <a:solidFill>
                  <a:schemeClr val="bg1"/>
                </a:solidFill>
                <a:latin typeface="Calibri Light" panose="020F0302020204030204" pitchFamily="34" charset="0"/>
                <a:cs typeface="Calibri Light" panose="020F0302020204030204" pitchFamily="34" charset="0"/>
              </a:rPr>
              <a:t>Card</a:t>
            </a:r>
            <a:endParaRPr lang="he-IL" sz="24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square</a:t>
            </a:r>
            <a:r>
              <a:rPr lang="he-IL" sz="2000" dirty="0">
                <a:solidFill>
                  <a:schemeClr val="bg1"/>
                </a:solidFill>
                <a:latin typeface="Calibri Light" panose="020F0302020204030204" pitchFamily="34" charset="0"/>
                <a:cs typeface="Calibri Light" panose="020F0302020204030204" pitchFamily="34" charset="0"/>
              </a:rPr>
              <a:t>  - יהפוך את גבולות הכרטיס ממעוגלים לזוויתיים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raided</a:t>
            </a:r>
            <a:r>
              <a:rPr lang="he-IL" sz="2000" dirty="0">
                <a:solidFill>
                  <a:schemeClr val="bg1"/>
                </a:solidFill>
                <a:latin typeface="Calibri Light" panose="020F0302020204030204" pitchFamily="34" charset="0"/>
                <a:cs typeface="Calibri Light" panose="020F0302020204030204" pitchFamily="34" charset="0"/>
              </a:rPr>
              <a:t> – יגדיל את הצל של הכרטיס</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15" name="תמונה 14">
            <a:extLst>
              <a:ext uri="{FF2B5EF4-FFF2-40B4-BE49-F238E27FC236}">
                <a16:creationId xmlns:a16="http://schemas.microsoft.com/office/drawing/2014/main" id="{D48B0D93-6A2C-A90F-F78E-C17049E8040C}"/>
              </a:ext>
            </a:extLst>
          </p:cNvPr>
          <p:cNvPicPr>
            <a:picLocks noChangeAspect="1"/>
          </p:cNvPicPr>
          <p:nvPr/>
        </p:nvPicPr>
        <p:blipFill>
          <a:blip r:embed="rId4"/>
          <a:stretch>
            <a:fillRect/>
          </a:stretch>
        </p:blipFill>
        <p:spPr>
          <a:xfrm>
            <a:off x="280757" y="2300130"/>
            <a:ext cx="7268589" cy="2257740"/>
          </a:xfrm>
          <a:prstGeom prst="rect">
            <a:avLst/>
          </a:prstGeom>
        </p:spPr>
      </p:pic>
      <p:pic>
        <p:nvPicPr>
          <p:cNvPr id="17" name="תמונה 16">
            <a:extLst>
              <a:ext uri="{FF2B5EF4-FFF2-40B4-BE49-F238E27FC236}">
                <a16:creationId xmlns:a16="http://schemas.microsoft.com/office/drawing/2014/main" id="{4AA0A98D-123A-3ECA-EAAE-C881993C524E}"/>
              </a:ext>
            </a:extLst>
          </p:cNvPr>
          <p:cNvPicPr>
            <a:picLocks noChangeAspect="1"/>
          </p:cNvPicPr>
          <p:nvPr/>
        </p:nvPicPr>
        <p:blipFill rotWithShape="1">
          <a:blip r:embed="rId5"/>
          <a:srcRect r="3200" b="7547"/>
          <a:stretch/>
        </p:blipFill>
        <p:spPr>
          <a:xfrm>
            <a:off x="2467284" y="5098617"/>
            <a:ext cx="2895533" cy="951201"/>
          </a:xfrm>
          <a:prstGeom prst="rect">
            <a:avLst/>
          </a:prstGeom>
        </p:spPr>
      </p:pic>
      <p:sp>
        <p:nvSpPr>
          <p:cNvPr id="6" name="תיבת טקסט 5">
            <a:extLst>
              <a:ext uri="{FF2B5EF4-FFF2-40B4-BE49-F238E27FC236}">
                <a16:creationId xmlns:a16="http://schemas.microsoft.com/office/drawing/2014/main" id="{76B58807-6D7C-627E-DA0E-5E8AE27A0521}"/>
              </a:ext>
            </a:extLst>
          </p:cNvPr>
          <p:cNvSpPr txBox="1"/>
          <p:nvPr/>
        </p:nvSpPr>
        <p:spPr>
          <a:xfrm>
            <a:off x="9990033" y="5387577"/>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8" name="מחבר חץ ישר 7">
            <a:extLst>
              <a:ext uri="{FF2B5EF4-FFF2-40B4-BE49-F238E27FC236}">
                <a16:creationId xmlns:a16="http://schemas.microsoft.com/office/drawing/2014/main" id="{1BDEB334-37B3-7FA1-A6B6-BD3108A702C2}"/>
              </a:ext>
            </a:extLst>
          </p:cNvPr>
          <p:cNvCxnSpPr>
            <a:cxnSpLocks/>
            <a:stCxn id="6" idx="1"/>
            <a:endCxn id="17" idx="3"/>
          </p:cNvCxnSpPr>
          <p:nvPr/>
        </p:nvCxnSpPr>
        <p:spPr>
          <a:xfrm flipH="1">
            <a:off x="5362817" y="5572243"/>
            <a:ext cx="4627216" cy="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70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18542" y="1953785"/>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outlined</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18542" y="2960548"/>
            <a:ext cx="4190259" cy="1466272"/>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מאפיין של הקומפוננט </a:t>
            </a:r>
            <a:r>
              <a:rPr lang="en-US" sz="2400" dirty="0">
                <a:solidFill>
                  <a:schemeClr val="bg1"/>
                </a:solidFill>
                <a:latin typeface="Calibri Light" panose="020F0302020204030204" pitchFamily="34" charset="0"/>
                <a:cs typeface="Calibri Light" panose="020F0302020204030204" pitchFamily="34" charset="0"/>
              </a:rPr>
              <a:t>Card</a:t>
            </a:r>
            <a:endParaRPr lang="he-IL" sz="24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אנו לא מעוניינים בצל נוכל להוסיף את המאפיין </a:t>
            </a:r>
            <a:r>
              <a:rPr lang="en-US" sz="2000" dirty="0">
                <a:solidFill>
                  <a:schemeClr val="bg1"/>
                </a:solidFill>
                <a:latin typeface="Calibri Light" panose="020F0302020204030204" pitchFamily="34" charset="0"/>
                <a:cs typeface="Calibri Light" panose="020F0302020204030204" pitchFamily="34" charset="0"/>
              </a:rPr>
              <a:t>variant=“outlined”</a:t>
            </a:r>
            <a:r>
              <a:rPr lang="he-IL" sz="2000" dirty="0">
                <a:solidFill>
                  <a:schemeClr val="bg1"/>
                </a:solidFill>
                <a:latin typeface="Calibri Light" panose="020F0302020204030204" pitchFamily="34" charset="0"/>
                <a:cs typeface="Calibri Light" panose="020F0302020204030204" pitchFamily="34" charset="0"/>
              </a:rPr>
              <a:t> ובכך לבטל את הצל של האלמנט </a:t>
            </a:r>
            <a:r>
              <a:rPr lang="en-US" sz="2000" dirty="0">
                <a:solidFill>
                  <a:schemeClr val="bg1"/>
                </a:solidFill>
                <a:latin typeface="Calibri Light" panose="020F0302020204030204" pitchFamily="34" charset="0"/>
                <a:cs typeface="Calibri Light" panose="020F0302020204030204" pitchFamily="34" charset="0"/>
              </a:rPr>
              <a:t>Card</a:t>
            </a:r>
            <a:endParaRPr lang="he-IL" sz="20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7" name="תמונה 6">
            <a:extLst>
              <a:ext uri="{FF2B5EF4-FFF2-40B4-BE49-F238E27FC236}">
                <a16:creationId xmlns:a16="http://schemas.microsoft.com/office/drawing/2014/main" id="{44D2D631-0358-AB74-7116-65F7CFC2066B}"/>
              </a:ext>
            </a:extLst>
          </p:cNvPr>
          <p:cNvPicPr>
            <a:picLocks noChangeAspect="1"/>
          </p:cNvPicPr>
          <p:nvPr/>
        </p:nvPicPr>
        <p:blipFill>
          <a:blip r:embed="rId4"/>
          <a:stretch>
            <a:fillRect/>
          </a:stretch>
        </p:blipFill>
        <p:spPr>
          <a:xfrm>
            <a:off x="404266" y="2431179"/>
            <a:ext cx="7110010" cy="1995641"/>
          </a:xfrm>
          <a:prstGeom prst="rect">
            <a:avLst/>
          </a:prstGeom>
        </p:spPr>
      </p:pic>
      <p:pic>
        <p:nvPicPr>
          <p:cNvPr id="9" name="תמונה 8">
            <a:extLst>
              <a:ext uri="{FF2B5EF4-FFF2-40B4-BE49-F238E27FC236}">
                <a16:creationId xmlns:a16="http://schemas.microsoft.com/office/drawing/2014/main" id="{6615844E-2154-EFB8-D35A-DC5FE53FD1D1}"/>
              </a:ext>
            </a:extLst>
          </p:cNvPr>
          <p:cNvPicPr>
            <a:picLocks noChangeAspect="1"/>
          </p:cNvPicPr>
          <p:nvPr/>
        </p:nvPicPr>
        <p:blipFill>
          <a:blip r:embed="rId5"/>
          <a:stretch>
            <a:fillRect/>
          </a:stretch>
        </p:blipFill>
        <p:spPr>
          <a:xfrm>
            <a:off x="2385813" y="5144812"/>
            <a:ext cx="2848373" cy="933580"/>
          </a:xfrm>
          <a:prstGeom prst="rect">
            <a:avLst/>
          </a:prstGeom>
        </p:spPr>
      </p:pic>
      <p:sp>
        <p:nvSpPr>
          <p:cNvPr id="6" name="תיבת טקסט 5">
            <a:extLst>
              <a:ext uri="{FF2B5EF4-FFF2-40B4-BE49-F238E27FC236}">
                <a16:creationId xmlns:a16="http://schemas.microsoft.com/office/drawing/2014/main" id="{76018919-ECED-9252-B0B0-E26A077F6625}"/>
              </a:ext>
            </a:extLst>
          </p:cNvPr>
          <p:cNvSpPr txBox="1"/>
          <p:nvPr/>
        </p:nvSpPr>
        <p:spPr>
          <a:xfrm>
            <a:off x="10013671" y="5426936"/>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10" name="מחבר חץ ישר 9">
            <a:extLst>
              <a:ext uri="{FF2B5EF4-FFF2-40B4-BE49-F238E27FC236}">
                <a16:creationId xmlns:a16="http://schemas.microsoft.com/office/drawing/2014/main" id="{C6B98C10-5973-14A1-9A78-6EF1EB186260}"/>
              </a:ext>
            </a:extLst>
          </p:cNvPr>
          <p:cNvCxnSpPr>
            <a:stCxn id="6" idx="1"/>
            <a:endCxn id="9" idx="3"/>
          </p:cNvCxnSpPr>
          <p:nvPr/>
        </p:nvCxnSpPr>
        <p:spPr>
          <a:xfrm flipH="1">
            <a:off x="5234186" y="5611602"/>
            <a:ext cx="4779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77117BF2-AFAB-3EAA-B06E-60833CF248F4}"/>
              </a:ext>
            </a:extLst>
          </p:cNvPr>
          <p:cNvCxnSpPr>
            <a:cxnSpLocks/>
            <a:stCxn id="3" idx="1"/>
          </p:cNvCxnSpPr>
          <p:nvPr/>
        </p:nvCxnSpPr>
        <p:spPr>
          <a:xfrm rot="10800000">
            <a:off x="6773334" y="3344334"/>
            <a:ext cx="1145209" cy="349351"/>
          </a:xfrm>
          <a:prstGeom prst="bentConnector3">
            <a:avLst>
              <a:gd name="adj1" fmla="val 10027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03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830104" y="1154621"/>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CardContent</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830104" y="2161384"/>
            <a:ext cx="4190259" cy="2329872"/>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באזור זה יוצג התוכן המרכזי של הכרטיס. בדרך כלל הוא יכלול מידע דינאמי</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ניצור אזור תוכן לכרטיס על ידי הוספת הקומפוננט </a:t>
            </a:r>
            <a:r>
              <a:rPr lang="en-US" sz="2000" dirty="0">
                <a:solidFill>
                  <a:schemeClr val="bg1"/>
                </a:solidFill>
                <a:latin typeface="Calibri Light" panose="020F0302020204030204" pitchFamily="34" charset="0"/>
                <a:cs typeface="Calibri Light" panose="020F0302020204030204" pitchFamily="34" charset="0"/>
              </a:rPr>
              <a:t>CardContent</a:t>
            </a:r>
            <a:r>
              <a:rPr lang="he-IL" sz="2000" dirty="0">
                <a:solidFill>
                  <a:schemeClr val="bg1"/>
                </a:solidFill>
                <a:latin typeface="Calibri Light" panose="020F0302020204030204" pitchFamily="34" charset="0"/>
                <a:cs typeface="Calibri Light" panose="020F0302020204030204" pitchFamily="34" charset="0"/>
              </a:rPr>
              <a:t> </a:t>
            </a:r>
          </a:p>
          <a:p>
            <a:pPr lvl="1">
              <a:buFont typeface="Wingdings" panose="05000000000000000000" pitchFamily="2" charset="2"/>
              <a:buChar char="§"/>
            </a:pPr>
            <a:r>
              <a:rPr lang="he-IL" sz="1800" dirty="0">
                <a:solidFill>
                  <a:schemeClr val="bg1"/>
                </a:solidFill>
                <a:latin typeface="Calibri Light" panose="020F0302020204030204" pitchFamily="34" charset="0"/>
                <a:cs typeface="Calibri Light" panose="020F0302020204030204" pitchFamily="34" charset="0"/>
              </a:rPr>
              <a:t>נציב בתוכו את הקומפוננט </a:t>
            </a:r>
            <a:r>
              <a:rPr lang="en-US" sz="1800" dirty="0">
                <a:solidFill>
                  <a:schemeClr val="bg1"/>
                </a:solidFill>
                <a:latin typeface="Calibri Light" panose="020F0302020204030204" pitchFamily="34" charset="0"/>
                <a:cs typeface="Calibri Light" panose="020F0302020204030204" pitchFamily="34" charset="0"/>
              </a:rPr>
              <a:t>Typography</a:t>
            </a:r>
            <a:r>
              <a:rPr lang="he-IL" sz="1800" dirty="0">
                <a:solidFill>
                  <a:schemeClr val="bg1"/>
                </a:solidFill>
                <a:latin typeface="Calibri Light" panose="020F0302020204030204" pitchFamily="34" charset="0"/>
                <a:cs typeface="Calibri Light" panose="020F0302020204030204" pitchFamily="34" charset="0"/>
              </a:rPr>
              <a:t> עם מחרוזת התווים</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047251" y="6099114"/>
            <a:ext cx="3953932"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קישור ל – </a:t>
            </a:r>
            <a:r>
              <a:rPr lang="en-US" sz="1400" b="1" dirty="0">
                <a:solidFill>
                  <a:schemeClr val="bg1"/>
                </a:solidFill>
                <a:latin typeface="Calibri" panose="020F0502020204030204" pitchFamily="34" charset="0"/>
                <a:cs typeface="Calibri" panose="020F0502020204030204" pitchFamily="34" charset="0"/>
              </a:rPr>
              <a:t>CardContent API</a:t>
            </a:r>
            <a:r>
              <a:rPr lang="he-IL" sz="1400" b="1" dirty="0">
                <a:solidFill>
                  <a:schemeClr val="bg1"/>
                </a:solidFill>
                <a:latin typeface="Calibri" panose="020F0502020204030204" pitchFamily="34" charset="0"/>
                <a:cs typeface="Calibri" panose="020F0502020204030204" pitchFamily="34" charset="0"/>
              </a:rPr>
              <a:t>:</a:t>
            </a:r>
          </a:p>
          <a:p>
            <a:r>
              <a:rPr lang="en-US" sz="1400" b="1" dirty="0">
                <a:solidFill>
                  <a:schemeClr val="bg1"/>
                </a:solidFill>
                <a:latin typeface="Calibri" panose="020F0502020204030204" pitchFamily="34" charset="0"/>
                <a:cs typeface="Calibri" panose="020F0502020204030204" pitchFamily="34" charset="0"/>
                <a:hlinkClick r:id="rId4"/>
              </a:rPr>
              <a:t>https://mui.com/material-ui/api/card-content/</a:t>
            </a:r>
            <a:r>
              <a:rPr lang="he-IL" sz="1400" b="1" dirty="0">
                <a:solidFill>
                  <a:schemeClr val="bg1"/>
                </a:solidFill>
                <a:latin typeface="Calibri" panose="020F0502020204030204" pitchFamily="34" charset="0"/>
                <a:cs typeface="Calibri" panose="020F0502020204030204" pitchFamily="34" charset="0"/>
              </a:rPr>
              <a:t> </a:t>
            </a:r>
          </a:p>
        </p:txBody>
      </p:sp>
      <p:pic>
        <p:nvPicPr>
          <p:cNvPr id="8" name="תמונה 7">
            <a:extLst>
              <a:ext uri="{FF2B5EF4-FFF2-40B4-BE49-F238E27FC236}">
                <a16:creationId xmlns:a16="http://schemas.microsoft.com/office/drawing/2014/main" id="{66D2F14B-07BD-89A4-8F9C-C83258CC5609}"/>
              </a:ext>
            </a:extLst>
          </p:cNvPr>
          <p:cNvPicPr>
            <a:picLocks noChangeAspect="1"/>
          </p:cNvPicPr>
          <p:nvPr/>
        </p:nvPicPr>
        <p:blipFill>
          <a:blip r:embed="rId5"/>
          <a:stretch>
            <a:fillRect/>
          </a:stretch>
        </p:blipFill>
        <p:spPr>
          <a:xfrm>
            <a:off x="614179" y="1357094"/>
            <a:ext cx="6601746" cy="3134162"/>
          </a:xfrm>
          <a:prstGeom prst="rect">
            <a:avLst/>
          </a:prstGeom>
        </p:spPr>
      </p:pic>
      <p:pic>
        <p:nvPicPr>
          <p:cNvPr id="11" name="תמונה 10">
            <a:extLst>
              <a:ext uri="{FF2B5EF4-FFF2-40B4-BE49-F238E27FC236}">
                <a16:creationId xmlns:a16="http://schemas.microsoft.com/office/drawing/2014/main" id="{7CE9F7EE-4368-02DC-0F8A-76DC86D2E44D}"/>
              </a:ext>
            </a:extLst>
          </p:cNvPr>
          <p:cNvPicPr>
            <a:picLocks noChangeAspect="1"/>
          </p:cNvPicPr>
          <p:nvPr/>
        </p:nvPicPr>
        <p:blipFill>
          <a:blip r:embed="rId6"/>
          <a:stretch>
            <a:fillRect/>
          </a:stretch>
        </p:blipFill>
        <p:spPr>
          <a:xfrm>
            <a:off x="2476576" y="4731722"/>
            <a:ext cx="2876951" cy="1629002"/>
          </a:xfrm>
          <a:prstGeom prst="rect">
            <a:avLst/>
          </a:prstGeom>
        </p:spPr>
      </p:pic>
      <p:cxnSp>
        <p:nvCxnSpPr>
          <p:cNvPr id="7" name="מחבר: מרפקי 6">
            <a:extLst>
              <a:ext uri="{FF2B5EF4-FFF2-40B4-BE49-F238E27FC236}">
                <a16:creationId xmlns:a16="http://schemas.microsoft.com/office/drawing/2014/main" id="{48D52F86-4188-A5BF-355C-5537876B5C80}"/>
              </a:ext>
            </a:extLst>
          </p:cNvPr>
          <p:cNvCxnSpPr/>
          <p:nvPr/>
        </p:nvCxnSpPr>
        <p:spPr>
          <a:xfrm rot="10800000">
            <a:off x="3860800" y="2760134"/>
            <a:ext cx="4445000" cy="668867"/>
          </a:xfrm>
          <a:prstGeom prst="bentConnector3">
            <a:avLst>
              <a:gd name="adj1" fmla="val 14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069529DC-AE87-4EFC-77B2-194415A0010A}"/>
              </a:ext>
            </a:extLst>
          </p:cNvPr>
          <p:cNvCxnSpPr/>
          <p:nvPr/>
        </p:nvCxnSpPr>
        <p:spPr>
          <a:xfrm rot="10800000">
            <a:off x="6096001" y="3316005"/>
            <a:ext cx="1837267" cy="731062"/>
          </a:xfrm>
          <a:prstGeom prst="bentConnector3">
            <a:avLst>
              <a:gd name="adj1" fmla="val 9977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תיבת טקסט 13">
            <a:extLst>
              <a:ext uri="{FF2B5EF4-FFF2-40B4-BE49-F238E27FC236}">
                <a16:creationId xmlns:a16="http://schemas.microsoft.com/office/drawing/2014/main" id="{70736A85-B18C-8D25-F1E4-F4426BF933E3}"/>
              </a:ext>
            </a:extLst>
          </p:cNvPr>
          <p:cNvSpPr txBox="1"/>
          <p:nvPr/>
        </p:nvSpPr>
        <p:spPr>
          <a:xfrm>
            <a:off x="10024217" y="5361557"/>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16" name="מחבר חץ ישר 15">
            <a:extLst>
              <a:ext uri="{FF2B5EF4-FFF2-40B4-BE49-F238E27FC236}">
                <a16:creationId xmlns:a16="http://schemas.microsoft.com/office/drawing/2014/main" id="{C856759A-19AD-F69B-1E1F-A60B15BF88CC}"/>
              </a:ext>
            </a:extLst>
          </p:cNvPr>
          <p:cNvCxnSpPr>
            <a:stCxn id="14" idx="1"/>
            <a:endCxn id="11" idx="3"/>
          </p:cNvCxnSpPr>
          <p:nvPr/>
        </p:nvCxnSpPr>
        <p:spPr>
          <a:xfrm flipH="1">
            <a:off x="5353527" y="5546223"/>
            <a:ext cx="46706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425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565777"/>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CardActionArea </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572540"/>
            <a:ext cx="4190259" cy="332759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אזור שקומפוננט זאת יעטוף יקבל אנימציה כאשר יעלו עם העכבר על האלמנט והוא ישנה את צבעו ובמקום חץ יופיע </a:t>
            </a:r>
            <a:r>
              <a:rPr lang="en-US" sz="2400" dirty="0">
                <a:solidFill>
                  <a:schemeClr val="bg1"/>
                </a:solidFill>
                <a:latin typeface="Calibri Light" panose="020F0302020204030204" pitchFamily="34" charset="0"/>
                <a:cs typeface="Calibri Light" panose="020F0302020204030204" pitchFamily="34" charset="0"/>
              </a:rPr>
              <a:t>cursor</a:t>
            </a:r>
            <a:r>
              <a:rPr lang="he-IL" sz="2400" dirty="0">
                <a:solidFill>
                  <a:schemeClr val="bg1"/>
                </a:solidFill>
                <a:latin typeface="Calibri Light" panose="020F0302020204030204" pitchFamily="34" charset="0"/>
                <a:cs typeface="Calibri Light" panose="020F0302020204030204" pitchFamily="34" charset="0"/>
              </a:rPr>
              <a:t> של </a:t>
            </a:r>
            <a:r>
              <a:rPr lang="en-US" sz="2400" dirty="0">
                <a:solidFill>
                  <a:schemeClr val="bg1"/>
                </a:solidFill>
                <a:latin typeface="Calibri Light" panose="020F0302020204030204" pitchFamily="34" charset="0"/>
                <a:cs typeface="Calibri Light" panose="020F0302020204030204" pitchFamily="34" charset="0"/>
              </a:rPr>
              <a:t>pointer</a:t>
            </a:r>
            <a:endParaRPr lang="he-IL" sz="24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נעטוף את הקומפוננטות </a:t>
            </a:r>
            <a:r>
              <a:rPr lang="en-US" sz="2000" dirty="0" err="1">
                <a:solidFill>
                  <a:schemeClr val="bg1"/>
                </a:solidFill>
                <a:latin typeface="Calibri Light" panose="020F0302020204030204" pitchFamily="34" charset="0"/>
                <a:cs typeface="Calibri Light" panose="020F0302020204030204" pitchFamily="34" charset="0"/>
              </a:rPr>
              <a:t>CardHeader</a:t>
            </a:r>
            <a:r>
              <a:rPr lang="en-US" sz="2000" dirty="0">
                <a:solidFill>
                  <a:schemeClr val="bg1"/>
                </a:solidFill>
                <a:latin typeface="Calibri Light" panose="020F0302020204030204" pitchFamily="34" charset="0"/>
                <a:cs typeface="Calibri Light" panose="020F0302020204030204" pitchFamily="34" charset="0"/>
              </a:rPr>
              <a:t> CardContent</a:t>
            </a:r>
            <a:r>
              <a:rPr lang="he-IL" sz="2000" dirty="0">
                <a:solidFill>
                  <a:schemeClr val="bg1"/>
                </a:solidFill>
                <a:latin typeface="Calibri Light" panose="020F0302020204030204" pitchFamily="34" charset="0"/>
                <a:cs typeface="Calibri Light" panose="020F0302020204030204" pitchFamily="34" charset="0"/>
              </a:rPr>
              <a:t> בקומפוננט </a:t>
            </a:r>
            <a:r>
              <a:rPr lang="en-US" sz="2000" dirty="0">
                <a:solidFill>
                  <a:schemeClr val="bg1"/>
                </a:solidFill>
                <a:latin typeface="Calibri Light" panose="020F0302020204030204" pitchFamily="34" charset="0"/>
                <a:cs typeface="Calibri Light" panose="020F0302020204030204" pitchFamily="34" charset="0"/>
              </a:rPr>
              <a:t>CardActionArea</a:t>
            </a:r>
            <a:r>
              <a:rPr lang="he-IL" sz="2000" dirty="0">
                <a:solidFill>
                  <a:schemeClr val="bg1"/>
                </a:solidFill>
                <a:latin typeface="Calibri Light" panose="020F0302020204030204" pitchFamily="34" charset="0"/>
                <a:cs typeface="Calibri Light" panose="020F0302020204030204" pitchFamily="34" charset="0"/>
              </a:rPr>
              <a:t> על מנת לסמן לגולש כי ניתן ללחוץ על אזור זה ולקבל: פרטים נוספים, לעבור לקומפוננט אחר או כל פעולה אחרת שנגדיר</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a:t>vv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105309" y="6208453"/>
            <a:ext cx="3986075"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קישור ל </a:t>
            </a:r>
            <a:r>
              <a:rPr lang="en-US" sz="1400" b="1" dirty="0">
                <a:solidFill>
                  <a:schemeClr val="bg1"/>
                </a:solidFill>
                <a:latin typeface="Calibri" panose="020F0502020204030204" pitchFamily="34" charset="0"/>
                <a:cs typeface="Calibri" panose="020F0502020204030204" pitchFamily="34" charset="0"/>
              </a:rPr>
              <a:t>CardActionArea API</a:t>
            </a:r>
            <a:r>
              <a:rPr lang="he-IL" sz="1400" b="1" dirty="0">
                <a:solidFill>
                  <a:schemeClr val="bg1"/>
                </a:solidFill>
                <a:latin typeface="Calibri" panose="020F0502020204030204" pitchFamily="34" charset="0"/>
                <a:cs typeface="Calibri" panose="020F0502020204030204" pitchFamily="34" charset="0"/>
              </a:rPr>
              <a:t>:</a:t>
            </a:r>
          </a:p>
          <a:p>
            <a:r>
              <a:rPr lang="en-US" sz="1400" b="1" dirty="0">
                <a:solidFill>
                  <a:schemeClr val="bg1"/>
                </a:solidFill>
                <a:latin typeface="Calibri" panose="020F0502020204030204" pitchFamily="34" charset="0"/>
                <a:cs typeface="Calibri" panose="020F0502020204030204" pitchFamily="34" charset="0"/>
                <a:hlinkClick r:id="rId4"/>
              </a:rPr>
              <a:t>https://mui.com/material-ui/api/card-action-area/</a:t>
            </a:r>
            <a:r>
              <a:rPr lang="he-IL" sz="1400" b="1" dirty="0">
                <a:solidFill>
                  <a:schemeClr val="bg1"/>
                </a:solidFill>
                <a:latin typeface="Calibri" panose="020F0502020204030204" pitchFamily="34" charset="0"/>
                <a:cs typeface="Calibri" panose="020F0502020204030204" pitchFamily="34" charset="0"/>
              </a:rPr>
              <a:t> </a:t>
            </a:r>
          </a:p>
        </p:txBody>
      </p:sp>
      <p:pic>
        <p:nvPicPr>
          <p:cNvPr id="10" name="תמונה 9">
            <a:extLst>
              <a:ext uri="{FF2B5EF4-FFF2-40B4-BE49-F238E27FC236}">
                <a16:creationId xmlns:a16="http://schemas.microsoft.com/office/drawing/2014/main" id="{0BA9C794-BE01-7F56-1862-4D50D634118B}"/>
              </a:ext>
            </a:extLst>
          </p:cNvPr>
          <p:cNvPicPr>
            <a:picLocks noChangeAspect="1"/>
          </p:cNvPicPr>
          <p:nvPr/>
        </p:nvPicPr>
        <p:blipFill>
          <a:blip r:embed="rId5"/>
          <a:stretch>
            <a:fillRect/>
          </a:stretch>
        </p:blipFill>
        <p:spPr>
          <a:xfrm>
            <a:off x="499863" y="1099128"/>
            <a:ext cx="6830378" cy="3801005"/>
          </a:xfrm>
          <a:prstGeom prst="rect">
            <a:avLst/>
          </a:prstGeom>
        </p:spPr>
      </p:pic>
      <p:pic>
        <p:nvPicPr>
          <p:cNvPr id="13" name="תמונה 12">
            <a:extLst>
              <a:ext uri="{FF2B5EF4-FFF2-40B4-BE49-F238E27FC236}">
                <a16:creationId xmlns:a16="http://schemas.microsoft.com/office/drawing/2014/main" id="{87E3E906-7A30-D155-62E2-6D76AD2FC97F}"/>
              </a:ext>
            </a:extLst>
          </p:cNvPr>
          <p:cNvPicPr>
            <a:picLocks noChangeAspect="1"/>
          </p:cNvPicPr>
          <p:nvPr/>
        </p:nvPicPr>
        <p:blipFill>
          <a:blip r:embed="rId6"/>
          <a:stretch>
            <a:fillRect/>
          </a:stretch>
        </p:blipFill>
        <p:spPr>
          <a:xfrm>
            <a:off x="2414655" y="5026460"/>
            <a:ext cx="3000794" cy="1705213"/>
          </a:xfrm>
          <a:prstGeom prst="rect">
            <a:avLst/>
          </a:prstGeom>
        </p:spPr>
      </p:pic>
      <p:sp>
        <p:nvSpPr>
          <p:cNvPr id="6" name="תיבת טקסט 5">
            <a:extLst>
              <a:ext uri="{FF2B5EF4-FFF2-40B4-BE49-F238E27FC236}">
                <a16:creationId xmlns:a16="http://schemas.microsoft.com/office/drawing/2014/main" id="{D3011885-66D4-2CC2-5FA3-0ACBFF753C32}"/>
              </a:ext>
            </a:extLst>
          </p:cNvPr>
          <p:cNvSpPr txBox="1"/>
          <p:nvPr/>
        </p:nvSpPr>
        <p:spPr>
          <a:xfrm>
            <a:off x="9996254" y="5694400"/>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8" name="מחבר חץ ישר 7">
            <a:extLst>
              <a:ext uri="{FF2B5EF4-FFF2-40B4-BE49-F238E27FC236}">
                <a16:creationId xmlns:a16="http://schemas.microsoft.com/office/drawing/2014/main" id="{FC561713-7666-704E-CF0F-83C0AFBF0FD4}"/>
              </a:ext>
            </a:extLst>
          </p:cNvPr>
          <p:cNvCxnSpPr>
            <a:stCxn id="6" idx="1"/>
            <a:endCxn id="13" idx="3"/>
          </p:cNvCxnSpPr>
          <p:nvPr/>
        </p:nvCxnSpPr>
        <p:spPr>
          <a:xfrm flipH="1">
            <a:off x="5415449" y="5879066"/>
            <a:ext cx="45808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39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5000"/>
                    </a14:imgEffect>
                    <a14:imgEffect>
                      <a14:brightnessContrast brigh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A72E9F52-9A41-C070-4DCD-6E0B6DD49AD6}"/>
              </a:ext>
            </a:extLst>
          </p:cNvPr>
          <p:cNvSpPr>
            <a:spLocks noGrp="1"/>
          </p:cNvSpPr>
          <p:nvPr>
            <p:ph type="title"/>
          </p:nvPr>
        </p:nvSpPr>
        <p:spPr>
          <a:xfrm>
            <a:off x="1191491" y="3031689"/>
            <a:ext cx="3057236" cy="849745"/>
          </a:xfrm>
          <a:effectLst>
            <a:outerShdw blurRad="50800" dist="38100" dir="2700000" algn="tl" rotWithShape="0">
              <a:prstClr val="black">
                <a:alpha val="40000"/>
              </a:prstClr>
            </a:outerShdw>
          </a:effectLst>
        </p:spPr>
        <p:txBody>
          <a:bodyPr anchor="ctr">
            <a:normAutofit/>
          </a:bodyPr>
          <a:lstStyle/>
          <a:p>
            <a:pPr algn="l"/>
            <a:r>
              <a:rPr lang="en-US" sz="4400" dirty="0">
                <a:solidFill>
                  <a:schemeClr val="bg1"/>
                </a:solidFill>
                <a:latin typeface="Verdana Pro Black" panose="020B0A04030504040204" pitchFamily="34" charset="0"/>
              </a:rPr>
              <a:t>Benefits</a:t>
            </a:r>
            <a:endParaRPr lang="he-IL" sz="4400" dirty="0">
              <a:solidFill>
                <a:schemeClr val="bg1"/>
              </a:solidFill>
              <a:latin typeface="Verdana Pro Black" panose="020B0A04030504040204" pitchFamily="34" charset="0"/>
            </a:endParaRPr>
          </a:p>
        </p:txBody>
      </p:sp>
      <p:graphicFrame>
        <p:nvGraphicFramePr>
          <p:cNvPr id="7" name="מציין מיקום תוכן 6">
            <a:extLst>
              <a:ext uri="{FF2B5EF4-FFF2-40B4-BE49-F238E27FC236}">
                <a16:creationId xmlns:a16="http://schemas.microsoft.com/office/drawing/2014/main" id="{6C29CDFE-8C4C-DC26-E619-A5CC21CC7117}"/>
              </a:ext>
            </a:extLst>
          </p:cNvPr>
          <p:cNvGraphicFramePr>
            <a:graphicFrameLocks noGrp="1"/>
          </p:cNvGraphicFramePr>
          <p:nvPr>
            <p:ph idx="1"/>
            <p:extLst>
              <p:ext uri="{D42A27DB-BD31-4B8C-83A1-F6EECF244321}">
                <p14:modId xmlns:p14="http://schemas.microsoft.com/office/powerpoint/2010/main" val="2115225071"/>
              </p:ext>
            </p:extLst>
          </p:nvPr>
        </p:nvGraphicFramePr>
        <p:xfrm>
          <a:off x="5155479" y="1019750"/>
          <a:ext cx="6172200" cy="4873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מחבר ישר 8">
            <a:extLst>
              <a:ext uri="{FF2B5EF4-FFF2-40B4-BE49-F238E27FC236}">
                <a16:creationId xmlns:a16="http://schemas.microsoft.com/office/drawing/2014/main" id="{68CC867C-0EC3-957C-2C80-695AA8426A2D}"/>
              </a:ext>
            </a:extLst>
          </p:cNvPr>
          <p:cNvCxnSpPr/>
          <p:nvPr/>
        </p:nvCxnSpPr>
        <p:spPr>
          <a:xfrm>
            <a:off x="4405745" y="1706273"/>
            <a:ext cx="0" cy="3500582"/>
          </a:xfrm>
          <a:prstGeom prst="line">
            <a:avLst/>
          </a:prstGeom>
          <a:ln>
            <a:solidFill>
              <a:srgbClr val="0081CB"/>
            </a:solidFill>
          </a:ln>
        </p:spPr>
        <p:style>
          <a:lnRef idx="1">
            <a:schemeClr val="accent1"/>
          </a:lnRef>
          <a:fillRef idx="0">
            <a:schemeClr val="accent1"/>
          </a:fillRef>
          <a:effectRef idx="0">
            <a:schemeClr val="accent1"/>
          </a:effectRef>
          <a:fontRef idx="minor">
            <a:schemeClr val="tx1"/>
          </a:fontRef>
        </p:style>
      </p:cxnSp>
      <p:pic>
        <p:nvPicPr>
          <p:cNvPr id="11" name="גרפיקה 10" descr="סימן אגודל למעלה עם מילוי מלא">
            <a:extLst>
              <a:ext uri="{FF2B5EF4-FFF2-40B4-BE49-F238E27FC236}">
                <a16:creationId xmlns:a16="http://schemas.microsoft.com/office/drawing/2014/main" id="{85381EB4-09C9-F3D5-EC2B-CD853DBCCE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7091" y="2922154"/>
            <a:ext cx="914400" cy="914400"/>
          </a:xfrm>
          <a:prstGeom prst="rect">
            <a:avLst/>
          </a:prstGeom>
        </p:spPr>
      </p:pic>
      <p:grpSp>
        <p:nvGrpSpPr>
          <p:cNvPr id="12" name="קבוצה 11">
            <a:extLst>
              <a:ext uri="{FF2B5EF4-FFF2-40B4-BE49-F238E27FC236}">
                <a16:creationId xmlns:a16="http://schemas.microsoft.com/office/drawing/2014/main" id="{62017B14-2E3B-5393-6E53-17A3D3A6409F}"/>
              </a:ext>
            </a:extLst>
          </p:cNvPr>
          <p:cNvGrpSpPr/>
          <p:nvPr/>
        </p:nvGrpSpPr>
        <p:grpSpPr>
          <a:xfrm>
            <a:off x="147201" y="6268518"/>
            <a:ext cx="444056" cy="435451"/>
            <a:chOff x="2295597" y="5371873"/>
            <a:chExt cx="444056" cy="435451"/>
          </a:xfrm>
        </p:grpSpPr>
        <p:sp>
          <p:nvSpPr>
            <p:cNvPr id="8" name="מלבן 7">
              <a:extLst>
                <a:ext uri="{FF2B5EF4-FFF2-40B4-BE49-F238E27FC236}">
                  <a16:creationId xmlns:a16="http://schemas.microsoft.com/office/drawing/2014/main" id="{9EDAC88C-0812-603A-DEC5-180A40519A1C}"/>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10" name="גרפיקה 2" descr="תו ^ כלפי מעלה קו מיתאר">
              <a:hlinkClick r:id="rId11" action="ppaction://hlinksldjump"/>
              <a:extLst>
                <a:ext uri="{FF2B5EF4-FFF2-40B4-BE49-F238E27FC236}">
                  <a16:creationId xmlns:a16="http://schemas.microsoft.com/office/drawing/2014/main" id="{4054AB71-6AB5-CDA0-98C9-69A77291EB7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683216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CardMedia </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99128"/>
            <a:ext cx="4190259" cy="4950690"/>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על מנת להוסיף תמונה, סאונד או וידאו בכרטיס נשתמש בקומפוננט מיוחד לצורך כך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נציב את הקומפוננט </a:t>
            </a:r>
            <a:r>
              <a:rPr lang="en-US" sz="2000" dirty="0">
                <a:solidFill>
                  <a:schemeClr val="bg1"/>
                </a:solidFill>
                <a:latin typeface="Calibri Light" panose="020F0302020204030204" pitchFamily="34" charset="0"/>
                <a:cs typeface="Calibri Light" panose="020F0302020204030204" pitchFamily="34" charset="0"/>
              </a:rPr>
              <a:t>CardMedia</a:t>
            </a:r>
            <a:r>
              <a:rPr lang="he-IL" sz="2000" dirty="0">
                <a:solidFill>
                  <a:schemeClr val="bg1"/>
                </a:solidFill>
                <a:latin typeface="Calibri Light" panose="020F0302020204030204" pitchFamily="34" charset="0"/>
                <a:cs typeface="Calibri Light" panose="020F0302020204030204" pitchFamily="34" charset="0"/>
              </a:rPr>
              <a:t> בתוך הקומפוננט </a:t>
            </a:r>
            <a:r>
              <a:rPr lang="en-US" sz="2000" dirty="0">
                <a:solidFill>
                  <a:schemeClr val="bg1"/>
                </a:solidFill>
                <a:latin typeface="Calibri Light" panose="020F0302020204030204" pitchFamily="34" charset="0"/>
                <a:cs typeface="Calibri Light" panose="020F0302020204030204" pitchFamily="34" charset="0"/>
              </a:rPr>
              <a:t>Card</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Component</a:t>
            </a:r>
            <a:r>
              <a:rPr lang="he-IL" sz="1800" dirty="0">
                <a:solidFill>
                  <a:schemeClr val="bg1"/>
                </a:solidFill>
                <a:latin typeface="Calibri Light" panose="020F0302020204030204" pitchFamily="34" charset="0"/>
                <a:cs typeface="Calibri Light" panose="020F0302020204030204" pitchFamily="34" charset="0"/>
              </a:rPr>
              <a:t> - נקבע כי האלמנט </a:t>
            </a:r>
            <a:r>
              <a:rPr lang="en-US" sz="1800" dirty="0">
                <a:solidFill>
                  <a:schemeClr val="bg1"/>
                </a:solidFill>
                <a:latin typeface="Calibri Light" panose="020F0302020204030204" pitchFamily="34" charset="0"/>
                <a:cs typeface="Calibri Light" panose="020F0302020204030204" pitchFamily="34" charset="0"/>
              </a:rPr>
              <a:t>HTML</a:t>
            </a:r>
            <a:r>
              <a:rPr lang="he-IL" sz="1800" dirty="0">
                <a:solidFill>
                  <a:schemeClr val="bg1"/>
                </a:solidFill>
                <a:latin typeface="Calibri Light" panose="020F0302020204030204" pitchFamily="34" charset="0"/>
                <a:cs typeface="Calibri Light" panose="020F0302020204030204" pitchFamily="34" charset="0"/>
              </a:rPr>
              <a:t> יהיה </a:t>
            </a:r>
            <a:r>
              <a:rPr lang="en-US" sz="1800" dirty="0">
                <a:solidFill>
                  <a:schemeClr val="bg1"/>
                </a:solidFill>
                <a:latin typeface="Calibri Light" panose="020F0302020204030204" pitchFamily="34" charset="0"/>
                <a:cs typeface="Calibri Light" panose="020F0302020204030204" pitchFamily="34" charset="0"/>
              </a:rPr>
              <a:t>img</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height</a:t>
            </a:r>
            <a:r>
              <a:rPr lang="he-IL" sz="1800" dirty="0">
                <a:solidFill>
                  <a:schemeClr val="bg1"/>
                </a:solidFill>
                <a:latin typeface="Calibri Light" panose="020F0302020204030204" pitchFamily="34" charset="0"/>
                <a:cs typeface="Calibri Light" panose="020F0302020204030204" pitchFamily="34" charset="0"/>
              </a:rPr>
              <a:t> – נקבע גובה אחיד לכל התמונות של הכרטיסים כדי לשמור על אחידות סגנונית</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image</a:t>
            </a:r>
            <a:r>
              <a:rPr lang="he-IL" sz="1800" dirty="0">
                <a:solidFill>
                  <a:schemeClr val="bg1"/>
                </a:solidFill>
                <a:latin typeface="Calibri Light" panose="020F0302020204030204" pitchFamily="34" charset="0"/>
                <a:cs typeface="Calibri Light" panose="020F0302020204030204" pitchFamily="34" charset="0"/>
              </a:rPr>
              <a:t> – המקבילה ל – </a:t>
            </a:r>
            <a:r>
              <a:rPr lang="en-US" sz="1800" dirty="0">
                <a:solidFill>
                  <a:schemeClr val="bg1"/>
                </a:solidFill>
                <a:latin typeface="Calibri Light" panose="020F0302020204030204" pitchFamily="34" charset="0"/>
                <a:cs typeface="Calibri Light" panose="020F0302020204030204" pitchFamily="34" charset="0"/>
              </a:rPr>
              <a:t>src</a:t>
            </a:r>
            <a:r>
              <a:rPr lang="he-IL" sz="1800" dirty="0">
                <a:solidFill>
                  <a:schemeClr val="bg1"/>
                </a:solidFill>
                <a:latin typeface="Calibri Light" panose="020F0302020204030204" pitchFamily="34" charset="0"/>
                <a:cs typeface="Calibri Light" panose="020F0302020204030204" pitchFamily="34" charset="0"/>
              </a:rPr>
              <a:t> באלמנט </a:t>
            </a:r>
            <a:r>
              <a:rPr lang="en-US" sz="1800" dirty="0">
                <a:solidFill>
                  <a:schemeClr val="bg1"/>
                </a:solidFill>
                <a:latin typeface="Calibri Light" panose="020F0302020204030204" pitchFamily="34" charset="0"/>
                <a:cs typeface="Calibri Light" panose="020F0302020204030204" pitchFamily="34" charset="0"/>
              </a:rPr>
              <a:t>img</a:t>
            </a:r>
            <a:r>
              <a:rPr lang="he-IL" sz="1800" dirty="0">
                <a:solidFill>
                  <a:schemeClr val="bg1"/>
                </a:solidFill>
                <a:latin typeface="Calibri Light" panose="020F0302020204030204" pitchFamily="34" charset="0"/>
                <a:cs typeface="Calibri Light" panose="020F0302020204030204" pitchFamily="34" charset="0"/>
              </a:rPr>
              <a:t> מאפיין זה יקבל כתובת </a:t>
            </a:r>
            <a:r>
              <a:rPr lang="en-US" sz="1800" dirty="0">
                <a:solidFill>
                  <a:schemeClr val="bg1"/>
                </a:solidFill>
                <a:latin typeface="Calibri Light" panose="020F0302020204030204" pitchFamily="34" charset="0"/>
                <a:cs typeface="Calibri Light" panose="020F0302020204030204" pitchFamily="34" charset="0"/>
              </a:rPr>
              <a:t>URL</a:t>
            </a:r>
            <a:r>
              <a:rPr lang="he-IL" sz="1800" dirty="0">
                <a:solidFill>
                  <a:schemeClr val="bg1"/>
                </a:solidFill>
                <a:latin typeface="Calibri Light" panose="020F0302020204030204" pitchFamily="34" charset="0"/>
                <a:cs typeface="Calibri Light" panose="020F0302020204030204" pitchFamily="34" charset="0"/>
              </a:rPr>
              <a:t> בו נמצאת המדיה המבוקשת</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alt</a:t>
            </a:r>
            <a:r>
              <a:rPr lang="he-IL" sz="1800" dirty="0">
                <a:solidFill>
                  <a:schemeClr val="bg1"/>
                </a:solidFill>
                <a:latin typeface="Calibri Light" panose="020F0302020204030204" pitchFamily="34" charset="0"/>
                <a:cs typeface="Calibri Light" panose="020F0302020204030204" pitchFamily="34" charset="0"/>
              </a:rPr>
              <a:t> – טקסט חלופי במידה וכתובת ה – </a:t>
            </a:r>
            <a:r>
              <a:rPr lang="en-US" sz="1800" dirty="0">
                <a:solidFill>
                  <a:schemeClr val="bg1"/>
                </a:solidFill>
                <a:latin typeface="Calibri Light" panose="020F0302020204030204" pitchFamily="34" charset="0"/>
                <a:cs typeface="Calibri Light" panose="020F0302020204030204" pitchFamily="34" charset="0"/>
              </a:rPr>
              <a:t>URL</a:t>
            </a:r>
            <a:r>
              <a:rPr lang="he-IL" sz="1800" dirty="0">
                <a:solidFill>
                  <a:schemeClr val="bg1"/>
                </a:solidFill>
                <a:latin typeface="Calibri Light" panose="020F0302020204030204" pitchFamily="34" charset="0"/>
                <a:cs typeface="Calibri Light" panose="020F0302020204030204" pitchFamily="34" charset="0"/>
              </a:rPr>
              <a:t> לא מובילה לתמונה כלשהי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5" name="תמונה 14">
            <a:extLst>
              <a:ext uri="{FF2B5EF4-FFF2-40B4-BE49-F238E27FC236}">
                <a16:creationId xmlns:a16="http://schemas.microsoft.com/office/drawing/2014/main" id="{7FBC7510-98F7-0985-6925-CDEB93657686}"/>
              </a:ext>
            </a:extLst>
          </p:cNvPr>
          <p:cNvPicPr>
            <a:picLocks noChangeAspect="1"/>
          </p:cNvPicPr>
          <p:nvPr/>
        </p:nvPicPr>
        <p:blipFill>
          <a:blip r:embed="rId4"/>
          <a:stretch>
            <a:fillRect/>
          </a:stretch>
        </p:blipFill>
        <p:spPr>
          <a:xfrm>
            <a:off x="599889" y="2185814"/>
            <a:ext cx="6630325" cy="2486372"/>
          </a:xfrm>
          <a:prstGeom prst="rect">
            <a:avLst/>
          </a:prstGeom>
        </p:spPr>
      </p:pic>
      <p:pic>
        <p:nvPicPr>
          <p:cNvPr id="17" name="תמונה 16">
            <a:extLst>
              <a:ext uri="{FF2B5EF4-FFF2-40B4-BE49-F238E27FC236}">
                <a16:creationId xmlns:a16="http://schemas.microsoft.com/office/drawing/2014/main" id="{92F24004-B6B5-47C1-D296-EBA01C62F787}"/>
              </a:ext>
            </a:extLst>
          </p:cNvPr>
          <p:cNvPicPr>
            <a:picLocks noChangeAspect="1"/>
          </p:cNvPicPr>
          <p:nvPr/>
        </p:nvPicPr>
        <p:blipFill>
          <a:blip r:embed="rId5"/>
          <a:stretch>
            <a:fillRect/>
          </a:stretch>
        </p:blipFill>
        <p:spPr>
          <a:xfrm>
            <a:off x="2600417" y="5072259"/>
            <a:ext cx="2629267" cy="1533739"/>
          </a:xfrm>
          <a:prstGeom prst="rect">
            <a:avLst/>
          </a:prstGeom>
        </p:spPr>
      </p:pic>
      <p:sp>
        <p:nvSpPr>
          <p:cNvPr id="5" name="תיבת טקסט 4">
            <a:extLst>
              <a:ext uri="{FF2B5EF4-FFF2-40B4-BE49-F238E27FC236}">
                <a16:creationId xmlns:a16="http://schemas.microsoft.com/office/drawing/2014/main" id="{A0CA67E4-41AA-4FF7-54C7-98B59B9A997D}"/>
              </a:ext>
            </a:extLst>
          </p:cNvPr>
          <p:cNvSpPr txBox="1"/>
          <p:nvPr/>
        </p:nvSpPr>
        <p:spPr>
          <a:xfrm>
            <a:off x="8141562" y="6188894"/>
            <a:ext cx="3709384"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קישור ל </a:t>
            </a:r>
            <a:r>
              <a:rPr lang="en-US" sz="1400" b="1" dirty="0">
                <a:solidFill>
                  <a:schemeClr val="bg1"/>
                </a:solidFill>
                <a:latin typeface="Calibri" panose="020F0502020204030204" pitchFamily="34" charset="0"/>
                <a:cs typeface="Calibri" panose="020F0502020204030204" pitchFamily="34" charset="0"/>
              </a:rPr>
              <a:t>CardMedia API</a:t>
            </a:r>
            <a:r>
              <a:rPr lang="he-IL" sz="1400" b="1" dirty="0">
                <a:solidFill>
                  <a:schemeClr val="bg1"/>
                </a:solidFill>
                <a:latin typeface="Calibri" panose="020F0502020204030204" pitchFamily="34" charset="0"/>
                <a:cs typeface="Calibri" panose="020F0502020204030204" pitchFamily="34" charset="0"/>
              </a:rPr>
              <a:t>:</a:t>
            </a:r>
          </a:p>
          <a:p>
            <a:r>
              <a:rPr lang="en-US" sz="1400" b="1" dirty="0">
                <a:solidFill>
                  <a:schemeClr val="bg1"/>
                </a:solidFill>
                <a:latin typeface="Calibri" panose="020F0502020204030204" pitchFamily="34" charset="0"/>
                <a:cs typeface="Calibri" panose="020F0502020204030204" pitchFamily="34" charset="0"/>
                <a:hlinkClick r:id="rId6"/>
              </a:rPr>
              <a:t>https://mui.com/material-ui/api/card-media/</a:t>
            </a:r>
            <a:r>
              <a:rPr lang="he-IL" sz="1400" b="1" dirty="0">
                <a:solidFill>
                  <a:schemeClr val="bg1"/>
                </a:solidFill>
                <a:latin typeface="Calibri" panose="020F0502020204030204" pitchFamily="34" charset="0"/>
                <a:cs typeface="Calibri" panose="020F0502020204030204" pitchFamily="34" charset="0"/>
              </a:rPr>
              <a:t> </a:t>
            </a:r>
          </a:p>
        </p:txBody>
      </p:sp>
      <p:sp>
        <p:nvSpPr>
          <p:cNvPr id="6" name="תיבת טקסט 5">
            <a:extLst>
              <a:ext uri="{FF2B5EF4-FFF2-40B4-BE49-F238E27FC236}">
                <a16:creationId xmlns:a16="http://schemas.microsoft.com/office/drawing/2014/main" id="{4451A922-14C2-15C2-26F7-E2F03B30F1B9}"/>
              </a:ext>
            </a:extLst>
          </p:cNvPr>
          <p:cNvSpPr txBox="1"/>
          <p:nvPr/>
        </p:nvSpPr>
        <p:spPr>
          <a:xfrm>
            <a:off x="10098346" y="5680486"/>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8" name="מחבר חץ ישר 7">
            <a:extLst>
              <a:ext uri="{FF2B5EF4-FFF2-40B4-BE49-F238E27FC236}">
                <a16:creationId xmlns:a16="http://schemas.microsoft.com/office/drawing/2014/main" id="{1906E9F1-C46C-1369-F9CE-1B604F50CED4}"/>
              </a:ext>
            </a:extLst>
          </p:cNvPr>
          <p:cNvCxnSpPr>
            <a:cxnSpLocks/>
          </p:cNvCxnSpPr>
          <p:nvPr/>
        </p:nvCxnSpPr>
        <p:spPr>
          <a:xfrm flipH="1" flipV="1">
            <a:off x="5300704" y="5921678"/>
            <a:ext cx="4797642" cy="2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27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CardMedia </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99128"/>
            <a:ext cx="4190259" cy="3897782"/>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ניתן להשתמש באותה קומפוננט גם כדי להציג וידאו</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המאפיינים של קומפוננט זה בדוגמה הבאה:</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component</a:t>
            </a:r>
            <a:r>
              <a:rPr lang="he-IL" sz="1800" dirty="0">
                <a:solidFill>
                  <a:schemeClr val="bg1"/>
                </a:solidFill>
                <a:latin typeface="Calibri Light" panose="020F0302020204030204" pitchFamily="34" charset="0"/>
                <a:cs typeface="Calibri Light" panose="020F0302020204030204" pitchFamily="34" charset="0"/>
              </a:rPr>
              <a:t>  - אלמנט ה – </a:t>
            </a:r>
            <a:r>
              <a:rPr lang="en-US" sz="1800" dirty="0">
                <a:solidFill>
                  <a:schemeClr val="bg1"/>
                </a:solidFill>
                <a:latin typeface="Calibri Light" panose="020F0302020204030204" pitchFamily="34" charset="0"/>
                <a:cs typeface="Calibri Light" panose="020F0302020204030204" pitchFamily="34" charset="0"/>
              </a:rPr>
              <a:t>HTML</a:t>
            </a:r>
            <a:r>
              <a:rPr lang="he-IL" sz="1800" dirty="0">
                <a:solidFill>
                  <a:schemeClr val="bg1"/>
                </a:solidFill>
                <a:latin typeface="Calibri Light" panose="020F0302020204030204" pitchFamily="34" charset="0"/>
                <a:cs typeface="Calibri Light" panose="020F0302020204030204" pitchFamily="34" charset="0"/>
              </a:rPr>
              <a:t> </a:t>
            </a:r>
            <a:r>
              <a:rPr lang="he-IL" sz="1800" dirty="0" err="1">
                <a:solidFill>
                  <a:schemeClr val="bg1"/>
                </a:solidFill>
                <a:latin typeface="Calibri Light" panose="020F0302020204030204" pitchFamily="34" charset="0"/>
                <a:cs typeface="Calibri Light" panose="020F0302020204030204" pitchFamily="34" charset="0"/>
              </a:rPr>
              <a:t>בייבנה</a:t>
            </a:r>
            <a:r>
              <a:rPr lang="he-IL" sz="1800" dirty="0">
                <a:solidFill>
                  <a:schemeClr val="bg1"/>
                </a:solidFill>
                <a:latin typeface="Calibri Light" panose="020F0302020204030204" pitchFamily="34" charset="0"/>
                <a:cs typeface="Calibri Light" panose="020F0302020204030204" pitchFamily="34" charset="0"/>
              </a:rPr>
              <a:t> יהיה אלמנט </a:t>
            </a:r>
            <a:r>
              <a:rPr lang="en-US" sz="1800" dirty="0">
                <a:solidFill>
                  <a:schemeClr val="bg1"/>
                </a:solidFill>
                <a:latin typeface="Calibri Light" panose="020F0302020204030204" pitchFamily="34" charset="0"/>
                <a:cs typeface="Calibri Light" panose="020F0302020204030204" pitchFamily="34" charset="0"/>
              </a:rPr>
              <a:t>video</a:t>
            </a:r>
            <a:endParaRPr lang="he-IL" sz="1800" dirty="0">
              <a:solidFill>
                <a:schemeClr val="bg1"/>
              </a:solidFill>
              <a:latin typeface="Calibri Light" panose="020F0302020204030204" pitchFamily="34" charset="0"/>
              <a:cs typeface="Calibri Light" panose="020F0302020204030204" pitchFamily="34" charset="0"/>
            </a:endParaRP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src</a:t>
            </a:r>
            <a:r>
              <a:rPr lang="he-IL" sz="1800" dirty="0">
                <a:solidFill>
                  <a:schemeClr val="bg1"/>
                </a:solidFill>
                <a:latin typeface="Calibri Light" panose="020F0302020204030204" pitchFamily="34" charset="0"/>
                <a:cs typeface="Calibri Light" panose="020F0302020204030204" pitchFamily="34" charset="0"/>
              </a:rPr>
              <a:t>  - כתובת ה – </a:t>
            </a:r>
            <a:r>
              <a:rPr lang="en-US" sz="1800" dirty="0">
                <a:solidFill>
                  <a:schemeClr val="bg1"/>
                </a:solidFill>
                <a:latin typeface="Calibri Light" panose="020F0302020204030204" pitchFamily="34" charset="0"/>
                <a:cs typeface="Calibri Light" panose="020F0302020204030204" pitchFamily="34" charset="0"/>
              </a:rPr>
              <a:t>URL</a:t>
            </a:r>
            <a:r>
              <a:rPr lang="he-IL" sz="1800" dirty="0">
                <a:solidFill>
                  <a:schemeClr val="bg1"/>
                </a:solidFill>
                <a:latin typeface="Calibri Light" panose="020F0302020204030204" pitchFamily="34" charset="0"/>
                <a:cs typeface="Calibri Light" panose="020F0302020204030204" pitchFamily="34" charset="0"/>
              </a:rPr>
              <a:t> של קובץ הווידאו</a:t>
            </a:r>
          </a:p>
          <a:p>
            <a:pPr lvl="1">
              <a:buFont typeface="Wingdings" panose="05000000000000000000" pitchFamily="2" charset="2"/>
              <a:buChar char="§"/>
            </a:pPr>
            <a:r>
              <a:rPr lang="en-US" sz="1800" dirty="0" err="1">
                <a:solidFill>
                  <a:schemeClr val="bg1"/>
                </a:solidFill>
                <a:latin typeface="Calibri Light" panose="020F0302020204030204" pitchFamily="34" charset="0"/>
                <a:cs typeface="Calibri Light" panose="020F0302020204030204" pitchFamily="34" charset="0"/>
              </a:rPr>
              <a:t>autoPlay</a:t>
            </a:r>
            <a:r>
              <a:rPr lang="he-IL" sz="1800" dirty="0">
                <a:solidFill>
                  <a:schemeClr val="bg1"/>
                </a:solidFill>
                <a:latin typeface="Calibri Light" panose="020F0302020204030204" pitchFamily="34" charset="0"/>
                <a:cs typeface="Calibri Light" panose="020F0302020204030204" pitchFamily="34" charset="0"/>
              </a:rPr>
              <a:t> – ניגון אוטומטי של הוידאו עם יצירת הקומפוננט</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loop</a:t>
            </a:r>
            <a:r>
              <a:rPr lang="he-IL" sz="1800" dirty="0">
                <a:solidFill>
                  <a:schemeClr val="bg1"/>
                </a:solidFill>
                <a:latin typeface="Calibri Light" panose="020F0302020204030204" pitchFamily="34" charset="0"/>
                <a:cs typeface="Calibri Light" panose="020F0302020204030204" pitchFamily="34" charset="0"/>
              </a:rPr>
              <a:t>  - חזרה על הוידאו כשהוא מסתיים באופן אוטומטי</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muted</a:t>
            </a:r>
            <a:r>
              <a:rPr lang="he-IL" sz="1800" dirty="0">
                <a:solidFill>
                  <a:schemeClr val="bg1"/>
                </a:solidFill>
                <a:latin typeface="Calibri Light" panose="020F0302020204030204" pitchFamily="34" charset="0"/>
                <a:cs typeface="Calibri Light" panose="020F0302020204030204" pitchFamily="34" charset="0"/>
              </a:rPr>
              <a:t> – השתקת הסאונד של הוידאו</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6" name="תמונה 5">
            <a:extLst>
              <a:ext uri="{FF2B5EF4-FFF2-40B4-BE49-F238E27FC236}">
                <a16:creationId xmlns:a16="http://schemas.microsoft.com/office/drawing/2014/main" id="{C56C6EBB-5FC2-D061-1748-7CCAB8BBA63C}"/>
              </a:ext>
            </a:extLst>
          </p:cNvPr>
          <p:cNvPicPr>
            <a:picLocks noChangeAspect="1"/>
          </p:cNvPicPr>
          <p:nvPr/>
        </p:nvPicPr>
        <p:blipFill>
          <a:blip r:embed="rId4"/>
          <a:stretch>
            <a:fillRect/>
          </a:stretch>
        </p:blipFill>
        <p:spPr>
          <a:xfrm>
            <a:off x="704678" y="595746"/>
            <a:ext cx="6420746" cy="4401164"/>
          </a:xfrm>
          <a:prstGeom prst="rect">
            <a:avLst/>
          </a:prstGeom>
        </p:spPr>
      </p:pic>
      <p:pic>
        <p:nvPicPr>
          <p:cNvPr id="8" name="תמונה 7">
            <a:extLst>
              <a:ext uri="{FF2B5EF4-FFF2-40B4-BE49-F238E27FC236}">
                <a16:creationId xmlns:a16="http://schemas.microsoft.com/office/drawing/2014/main" id="{070F45A1-1862-3C88-1491-EA27C71F3601}"/>
              </a:ext>
            </a:extLst>
          </p:cNvPr>
          <p:cNvPicPr>
            <a:picLocks noChangeAspect="1"/>
          </p:cNvPicPr>
          <p:nvPr/>
        </p:nvPicPr>
        <p:blipFill>
          <a:blip r:embed="rId5"/>
          <a:stretch>
            <a:fillRect/>
          </a:stretch>
        </p:blipFill>
        <p:spPr>
          <a:xfrm>
            <a:off x="2595654" y="5200127"/>
            <a:ext cx="2638793" cy="1552792"/>
          </a:xfrm>
          <a:prstGeom prst="rect">
            <a:avLst/>
          </a:prstGeom>
        </p:spPr>
      </p:pic>
      <p:sp>
        <p:nvSpPr>
          <p:cNvPr id="5" name="תיבת טקסט 4">
            <a:extLst>
              <a:ext uri="{FF2B5EF4-FFF2-40B4-BE49-F238E27FC236}">
                <a16:creationId xmlns:a16="http://schemas.microsoft.com/office/drawing/2014/main" id="{74662F34-BF99-4180-DB80-FA53A9DA0AE5}"/>
              </a:ext>
            </a:extLst>
          </p:cNvPr>
          <p:cNvSpPr txBox="1"/>
          <p:nvPr/>
        </p:nvSpPr>
        <p:spPr>
          <a:xfrm>
            <a:off x="10089880" y="5791857"/>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9" name="מחבר חץ ישר 8">
            <a:extLst>
              <a:ext uri="{FF2B5EF4-FFF2-40B4-BE49-F238E27FC236}">
                <a16:creationId xmlns:a16="http://schemas.microsoft.com/office/drawing/2014/main" id="{F748327D-D454-608B-4952-3760216DD510}"/>
              </a:ext>
            </a:extLst>
          </p:cNvPr>
          <p:cNvCxnSpPr>
            <a:stCxn id="5" idx="1"/>
            <a:endCxn id="8" idx="3"/>
          </p:cNvCxnSpPr>
          <p:nvPr/>
        </p:nvCxnSpPr>
        <p:spPr>
          <a:xfrm flipH="1">
            <a:off x="5234447" y="5976523"/>
            <a:ext cx="4855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284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156845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199696" y="99869"/>
            <a:ext cx="4063011" cy="1006763"/>
          </a:xfrm>
          <a:effectLst>
            <a:outerShdw blurRad="50800" dist="38100" dir="2700000" algn="tl" rotWithShape="0">
              <a:prstClr val="black">
                <a:alpha val="40000"/>
              </a:prstClr>
            </a:outerShdw>
          </a:effectLst>
        </p:spPr>
        <p:txBody>
          <a:bodyPr/>
          <a:lstStyle/>
          <a:p>
            <a:pPr algn="ctr"/>
            <a:r>
              <a:rPr lang="he-IL" u="sng" dirty="0">
                <a:solidFill>
                  <a:srgbClr val="00B0FF"/>
                </a:solidFill>
                <a:latin typeface="Calibri Light" panose="020F0302020204030204" pitchFamily="34" charset="0"/>
                <a:cs typeface="Calibri Light" panose="020F0302020204030204" pitchFamily="34" charset="0"/>
              </a:rPr>
              <a:t>משימת </a:t>
            </a:r>
            <a:r>
              <a:rPr lang="en-US" u="sng" dirty="0">
                <a:solidFill>
                  <a:srgbClr val="00B0FF"/>
                </a:solidFill>
                <a:latin typeface="Calibri Light" panose="020F0302020204030204" pitchFamily="34" charset="0"/>
                <a:cs typeface="Calibri Light" panose="020F0302020204030204" pitchFamily="34" charset="0"/>
              </a:rPr>
              <a:t>Card</a:t>
            </a:r>
            <a:endParaRPr lang="he-IL" u="sng" dirty="0">
              <a:solidFill>
                <a:srgbClr val="00B0FF"/>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4367814" y="0"/>
            <a:ext cx="78241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4656084" y="896645"/>
            <a:ext cx="7336220" cy="5617968"/>
          </a:xfrm>
          <a:effectLst/>
        </p:spPr>
        <p:txBody>
          <a:bodyPr anchor="ctr">
            <a:normAutofit/>
          </a:bodyPr>
          <a:lstStyle/>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ייבא את הספריות הקשורות ל material UI  לפרויקט כפי שמופיע בשקפים הקודמים</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ייבא את ספריית Roboto לפרויקט</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ערוך בדיקה בקובץApp.js  שהספריות עובדות</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צור את הנתיב src/</a:t>
            </a:r>
            <a:r>
              <a:rPr lang="he-IL" sz="2400" dirty="0" err="1">
                <a:latin typeface="Calibri Light" panose="020F0302020204030204" pitchFamily="34" charset="0"/>
                <a:cs typeface="Calibri Light" panose="020F0302020204030204" pitchFamily="34" charset="0"/>
              </a:rPr>
              <a:t>cards</a:t>
            </a:r>
            <a:r>
              <a:rPr lang="he-IL" sz="2400" dirty="0">
                <a:latin typeface="Calibri Light" panose="020F0302020204030204" pitchFamily="34" charset="0"/>
                <a:cs typeface="Calibri Light" panose="020F0302020204030204" pitchFamily="34" charset="0"/>
              </a:rPr>
              <a:t>/</a:t>
            </a:r>
            <a:r>
              <a:rPr lang="he-IL" sz="2400" dirty="0" err="1">
                <a:latin typeface="Calibri Light" panose="020F0302020204030204" pitchFamily="34" charset="0"/>
                <a:cs typeface="Calibri Light" panose="020F0302020204030204" pitchFamily="34" charset="0"/>
              </a:rPr>
              <a:t>components</a:t>
            </a:r>
            <a:r>
              <a:rPr lang="he-IL" sz="2400" dirty="0">
                <a:latin typeface="Calibri Light" panose="020F0302020204030204" pitchFamily="34" charset="0"/>
                <a:cs typeface="Calibri Light" panose="020F0302020204030204" pitchFamily="34" charset="0"/>
              </a:rPr>
              <a:t>/</a:t>
            </a:r>
            <a:r>
              <a:rPr lang="he-IL" sz="2400" dirty="0" err="1">
                <a:latin typeface="Calibri Light" panose="020F0302020204030204" pitchFamily="34" charset="0"/>
                <a:cs typeface="Calibri Light" panose="020F0302020204030204" pitchFamily="34" charset="0"/>
              </a:rPr>
              <a:t>card</a:t>
            </a:r>
            <a:r>
              <a:rPr lang="he-IL" sz="2400" dirty="0">
                <a:latin typeface="Calibri Light" panose="020F0302020204030204" pitchFamily="34" charset="0"/>
                <a:cs typeface="Calibri Light" panose="020F0302020204030204" pitchFamily="34" charset="0"/>
              </a:rPr>
              <a:t>/Card.jsx</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Card.jsx – צור קומפוננט מסוג פונקציה שבעזרת ספריית material UI שתחזיר אלמנט HTML של כרטיס ביקור לעסק שנראה כמו בדוגמה מצד שמאל. </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הצב את הקומפוננט שיצרת בתוך הקומפוננט App.js</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הפעל את הסרבר של React ובדוק שאכן אתה רואה את הכרטיס כפי שמופיע בדוגמה</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פתח את הקונסול בדפדפן וודא שאין בו שגיאות או הערות אזהרה</a:t>
            </a:r>
          </a:p>
        </p:txBody>
      </p:sp>
      <p:sp>
        <p:nvSpPr>
          <p:cNvPr id="6" name="תיבת טקסט 5">
            <a:extLst>
              <a:ext uri="{FF2B5EF4-FFF2-40B4-BE49-F238E27FC236}">
                <a16:creationId xmlns:a16="http://schemas.microsoft.com/office/drawing/2014/main" id="{1952D207-B187-82A0-AF8D-FD0DBCACDA24}"/>
              </a:ext>
            </a:extLst>
          </p:cNvPr>
          <p:cNvSpPr txBox="1"/>
          <p:nvPr/>
        </p:nvSpPr>
        <p:spPr>
          <a:xfrm>
            <a:off x="4367814" y="218531"/>
            <a:ext cx="7837502"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7" name="תמונה 6">
            <a:extLst>
              <a:ext uri="{FF2B5EF4-FFF2-40B4-BE49-F238E27FC236}">
                <a16:creationId xmlns:a16="http://schemas.microsoft.com/office/drawing/2014/main" id="{DCF3560D-0515-1E8A-5CDE-4EB11CD523EE}"/>
              </a:ext>
            </a:extLst>
          </p:cNvPr>
          <p:cNvPicPr>
            <a:picLocks noChangeAspect="1"/>
          </p:cNvPicPr>
          <p:nvPr/>
        </p:nvPicPr>
        <p:blipFill>
          <a:blip r:embed="rId4"/>
          <a:stretch>
            <a:fillRect/>
          </a:stretch>
        </p:blipFill>
        <p:spPr>
          <a:xfrm>
            <a:off x="533897" y="1260361"/>
            <a:ext cx="3394607" cy="4890536"/>
          </a:xfrm>
          <a:prstGeom prst="rect">
            <a:avLst/>
          </a:prstGeom>
        </p:spPr>
      </p:pic>
    </p:spTree>
    <p:extLst>
      <p:ext uri="{BB962C8B-B14F-4D97-AF65-F5344CB8AC3E}">
        <p14:creationId xmlns:p14="http://schemas.microsoft.com/office/powerpoint/2010/main" val="4165565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List</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297386"/>
            <a:ext cx="5928735" cy="2246769"/>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Lists are continuous, vertical indexes of text or images. They are composed of items containing primary and supplemental actions, which are represented by icons and text.</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רשימה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https://mui.com/material-ui/react-list/</a:t>
            </a:r>
            <a:r>
              <a:rPr lang="he-IL" dirty="0"/>
              <a:t> </a:t>
            </a:r>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422601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List &amp; ListItem</a:t>
            </a:r>
            <a:endParaRPr lang="he-IL" sz="2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8" name="תמונה 7">
            <a:extLst>
              <a:ext uri="{FF2B5EF4-FFF2-40B4-BE49-F238E27FC236}">
                <a16:creationId xmlns:a16="http://schemas.microsoft.com/office/drawing/2014/main" id="{65987C68-037E-9B9D-0608-7989699908AD}"/>
              </a:ext>
            </a:extLst>
          </p:cNvPr>
          <p:cNvPicPr>
            <a:picLocks noChangeAspect="1"/>
          </p:cNvPicPr>
          <p:nvPr/>
        </p:nvPicPr>
        <p:blipFill>
          <a:blip r:embed="rId5"/>
          <a:stretch>
            <a:fillRect/>
          </a:stretch>
        </p:blipFill>
        <p:spPr>
          <a:xfrm>
            <a:off x="766669" y="92365"/>
            <a:ext cx="6658904" cy="5420481"/>
          </a:xfrm>
          <a:prstGeom prst="rect">
            <a:avLst/>
          </a:prstGeom>
        </p:spPr>
      </p:pic>
      <p:pic>
        <p:nvPicPr>
          <p:cNvPr id="7" name="תמונה 6">
            <a:extLst>
              <a:ext uri="{FF2B5EF4-FFF2-40B4-BE49-F238E27FC236}">
                <a16:creationId xmlns:a16="http://schemas.microsoft.com/office/drawing/2014/main" id="{F6080498-C585-B83A-5910-E686844CF430}"/>
              </a:ext>
            </a:extLst>
          </p:cNvPr>
          <p:cNvPicPr>
            <a:picLocks noChangeAspect="1"/>
          </p:cNvPicPr>
          <p:nvPr/>
        </p:nvPicPr>
        <p:blipFill rotWithShape="1">
          <a:blip r:embed="rId6"/>
          <a:srcRect t="11532"/>
          <a:stretch/>
        </p:blipFill>
        <p:spPr>
          <a:xfrm>
            <a:off x="3367288" y="5605211"/>
            <a:ext cx="1095528" cy="11377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7619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disablePadding</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0318B895-737A-E49F-578A-2B29368C0ECF}"/>
              </a:ext>
            </a:extLst>
          </p:cNvPr>
          <p:cNvPicPr>
            <a:picLocks noChangeAspect="1"/>
          </p:cNvPicPr>
          <p:nvPr/>
        </p:nvPicPr>
        <p:blipFill>
          <a:blip r:embed="rId5"/>
          <a:stretch>
            <a:fillRect/>
          </a:stretch>
        </p:blipFill>
        <p:spPr>
          <a:xfrm>
            <a:off x="305328" y="1032095"/>
            <a:ext cx="7219448" cy="3038565"/>
          </a:xfrm>
          <a:prstGeom prst="rect">
            <a:avLst/>
          </a:prstGeom>
        </p:spPr>
      </p:pic>
      <p:pic>
        <p:nvPicPr>
          <p:cNvPr id="10" name="תמונה 9">
            <a:extLst>
              <a:ext uri="{FF2B5EF4-FFF2-40B4-BE49-F238E27FC236}">
                <a16:creationId xmlns:a16="http://schemas.microsoft.com/office/drawing/2014/main" id="{B544043A-4645-F276-6544-D70C4ADC5C5D}"/>
              </a:ext>
            </a:extLst>
          </p:cNvPr>
          <p:cNvPicPr>
            <a:picLocks noChangeAspect="1"/>
          </p:cNvPicPr>
          <p:nvPr/>
        </p:nvPicPr>
        <p:blipFill>
          <a:blip r:embed="rId6"/>
          <a:stretch>
            <a:fillRect/>
          </a:stretch>
        </p:blipFill>
        <p:spPr>
          <a:xfrm>
            <a:off x="3441171" y="4987588"/>
            <a:ext cx="800212" cy="8383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3036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dense</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11" name="תמונה 10">
            <a:extLst>
              <a:ext uri="{FF2B5EF4-FFF2-40B4-BE49-F238E27FC236}">
                <a16:creationId xmlns:a16="http://schemas.microsoft.com/office/drawing/2014/main" id="{5D9D7CF9-AC37-F256-CDDA-13574030F663}"/>
              </a:ext>
            </a:extLst>
          </p:cNvPr>
          <p:cNvPicPr>
            <a:picLocks noChangeAspect="1"/>
          </p:cNvPicPr>
          <p:nvPr/>
        </p:nvPicPr>
        <p:blipFill>
          <a:blip r:embed="rId5"/>
          <a:stretch>
            <a:fillRect/>
          </a:stretch>
        </p:blipFill>
        <p:spPr>
          <a:xfrm>
            <a:off x="365799" y="937805"/>
            <a:ext cx="7198291" cy="2986125"/>
          </a:xfrm>
          <a:prstGeom prst="rect">
            <a:avLst/>
          </a:prstGeom>
        </p:spPr>
      </p:pic>
      <p:pic>
        <p:nvPicPr>
          <p:cNvPr id="13" name="תמונה 12">
            <a:extLst>
              <a:ext uri="{FF2B5EF4-FFF2-40B4-BE49-F238E27FC236}">
                <a16:creationId xmlns:a16="http://schemas.microsoft.com/office/drawing/2014/main" id="{A9261B18-BA73-723E-53DA-56C66780FA7A}"/>
              </a:ext>
            </a:extLst>
          </p:cNvPr>
          <p:cNvPicPr>
            <a:picLocks noChangeAspect="1"/>
          </p:cNvPicPr>
          <p:nvPr/>
        </p:nvPicPr>
        <p:blipFill>
          <a:blip r:embed="rId6"/>
          <a:stretch>
            <a:fillRect/>
          </a:stretch>
        </p:blipFill>
        <p:spPr>
          <a:xfrm>
            <a:off x="3464811" y="4509741"/>
            <a:ext cx="1000265" cy="9812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1112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err="1">
                <a:solidFill>
                  <a:srgbClr val="00B0FF"/>
                </a:solidFill>
                <a:latin typeface="Calibri Light" panose="020F0302020204030204" pitchFamily="34" charset="0"/>
                <a:cs typeface="Calibri Light" panose="020F0302020204030204" pitchFamily="34" charset="0"/>
              </a:rPr>
              <a:t>ListSubheader</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FF4060A2-7205-73CA-EFC0-8D5EFF24E8F0}"/>
              </a:ext>
            </a:extLst>
          </p:cNvPr>
          <p:cNvPicPr>
            <a:picLocks noChangeAspect="1"/>
          </p:cNvPicPr>
          <p:nvPr/>
        </p:nvPicPr>
        <p:blipFill>
          <a:blip r:embed="rId5"/>
          <a:stretch>
            <a:fillRect/>
          </a:stretch>
        </p:blipFill>
        <p:spPr>
          <a:xfrm>
            <a:off x="447468" y="773691"/>
            <a:ext cx="6935168" cy="4067743"/>
          </a:xfrm>
          <a:prstGeom prst="rect">
            <a:avLst/>
          </a:prstGeom>
        </p:spPr>
      </p:pic>
      <p:pic>
        <p:nvPicPr>
          <p:cNvPr id="9" name="תמונה 8">
            <a:extLst>
              <a:ext uri="{FF2B5EF4-FFF2-40B4-BE49-F238E27FC236}">
                <a16:creationId xmlns:a16="http://schemas.microsoft.com/office/drawing/2014/main" id="{0268FC11-3568-9BCB-EE54-4B5958A7B269}"/>
              </a:ext>
            </a:extLst>
          </p:cNvPr>
          <p:cNvPicPr>
            <a:picLocks noChangeAspect="1"/>
          </p:cNvPicPr>
          <p:nvPr/>
        </p:nvPicPr>
        <p:blipFill>
          <a:blip r:embed="rId6"/>
          <a:stretch>
            <a:fillRect/>
          </a:stretch>
        </p:blipFill>
        <p:spPr>
          <a:xfrm>
            <a:off x="3542754" y="5073321"/>
            <a:ext cx="1200318" cy="15527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9871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divider</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8" name="תמונה 7">
            <a:extLst>
              <a:ext uri="{FF2B5EF4-FFF2-40B4-BE49-F238E27FC236}">
                <a16:creationId xmlns:a16="http://schemas.microsoft.com/office/drawing/2014/main" id="{7767BD86-BE86-8648-B4D8-9F0712221691}"/>
              </a:ext>
            </a:extLst>
          </p:cNvPr>
          <p:cNvPicPr>
            <a:picLocks noChangeAspect="1"/>
          </p:cNvPicPr>
          <p:nvPr/>
        </p:nvPicPr>
        <p:blipFill>
          <a:blip r:embed="rId5"/>
          <a:stretch>
            <a:fillRect/>
          </a:stretch>
        </p:blipFill>
        <p:spPr>
          <a:xfrm>
            <a:off x="833284" y="750729"/>
            <a:ext cx="6163535" cy="3829584"/>
          </a:xfrm>
          <a:prstGeom prst="rect">
            <a:avLst/>
          </a:prstGeom>
        </p:spPr>
      </p:pic>
      <p:pic>
        <p:nvPicPr>
          <p:cNvPr id="11" name="תמונה 10">
            <a:extLst>
              <a:ext uri="{FF2B5EF4-FFF2-40B4-BE49-F238E27FC236}">
                <a16:creationId xmlns:a16="http://schemas.microsoft.com/office/drawing/2014/main" id="{3ECF4800-5928-A2B4-A07B-B65565B46630}"/>
              </a:ext>
            </a:extLst>
          </p:cNvPr>
          <p:cNvPicPr>
            <a:picLocks noChangeAspect="1"/>
          </p:cNvPicPr>
          <p:nvPr/>
        </p:nvPicPr>
        <p:blipFill>
          <a:blip r:embed="rId6"/>
          <a:stretch>
            <a:fillRect/>
          </a:stretch>
        </p:blipFill>
        <p:spPr>
          <a:xfrm>
            <a:off x="2923968" y="5244071"/>
            <a:ext cx="2295845" cy="11050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87942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err="1">
                <a:solidFill>
                  <a:srgbClr val="00B0FF"/>
                </a:solidFill>
                <a:latin typeface="Calibri Light" panose="020F0302020204030204" pitchFamily="34" charset="0"/>
                <a:cs typeface="Calibri Light" panose="020F0302020204030204" pitchFamily="34" charset="0"/>
              </a:rPr>
              <a:t>ListItemButton</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DF7E8A00-F96F-CE02-5083-3FD2B304E27A}"/>
              </a:ext>
            </a:extLst>
          </p:cNvPr>
          <p:cNvPicPr>
            <a:picLocks noChangeAspect="1"/>
          </p:cNvPicPr>
          <p:nvPr/>
        </p:nvPicPr>
        <p:blipFill>
          <a:blip r:embed="rId5"/>
          <a:stretch>
            <a:fillRect/>
          </a:stretch>
        </p:blipFill>
        <p:spPr>
          <a:xfrm>
            <a:off x="316426" y="752935"/>
            <a:ext cx="7111130" cy="3694778"/>
          </a:xfrm>
          <a:prstGeom prst="rect">
            <a:avLst/>
          </a:prstGeom>
        </p:spPr>
      </p:pic>
      <p:pic>
        <p:nvPicPr>
          <p:cNvPr id="10" name="תמונה 9">
            <a:extLst>
              <a:ext uri="{FF2B5EF4-FFF2-40B4-BE49-F238E27FC236}">
                <a16:creationId xmlns:a16="http://schemas.microsoft.com/office/drawing/2014/main" id="{FAD0AB91-5943-18CE-72EE-3DD78A4EF7EF}"/>
              </a:ext>
            </a:extLst>
          </p:cNvPr>
          <p:cNvPicPr>
            <a:picLocks noChangeAspect="1"/>
          </p:cNvPicPr>
          <p:nvPr/>
        </p:nvPicPr>
        <p:blipFill>
          <a:blip r:embed="rId6"/>
          <a:stretch>
            <a:fillRect/>
          </a:stretch>
        </p:blipFill>
        <p:spPr>
          <a:xfrm>
            <a:off x="2619471" y="4914566"/>
            <a:ext cx="2591162" cy="147658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97023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5400" dirty="0">
                <a:solidFill>
                  <a:schemeClr val="bg1"/>
                </a:solidFill>
              </a:rPr>
              <a:t>Installation</a:t>
            </a:r>
            <a:endParaRPr lang="he-IL" sz="24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90" y="2820606"/>
            <a:ext cx="5814308" cy="1200329"/>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400" dirty="0">
                <a:solidFill>
                  <a:srgbClr val="00B0FF"/>
                </a:solidFill>
                <a:latin typeface="Calibri Light" panose="020F0302020204030204" pitchFamily="34" charset="0"/>
                <a:cs typeface="Calibri Light" panose="020F0302020204030204" pitchFamily="34" charset="0"/>
              </a:rPr>
              <a:t>npm install @mui/material @emotion/react @emotion/styled @mui/icons-material @fontsource/roboto</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גלגל שיניים יחיד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147" y="3033775"/>
              <a:ext cx="790449" cy="790449"/>
            </a:xfrm>
            <a:prstGeom prst="rect">
              <a:avLst/>
            </a:prstGeom>
          </p:spPr>
        </p:pic>
      </p:grpSp>
      <p:grpSp>
        <p:nvGrpSpPr>
          <p:cNvPr id="2" name="קבוצה 1">
            <a:extLst>
              <a:ext uri="{FF2B5EF4-FFF2-40B4-BE49-F238E27FC236}">
                <a16:creationId xmlns:a16="http://schemas.microsoft.com/office/drawing/2014/main" id="{05C569C7-894B-AFF1-5828-074ABA052BDC}"/>
              </a:ext>
            </a:extLst>
          </p:cNvPr>
          <p:cNvGrpSpPr/>
          <p:nvPr/>
        </p:nvGrpSpPr>
        <p:grpSpPr>
          <a:xfrm>
            <a:off x="147201" y="6268518"/>
            <a:ext cx="444056" cy="435451"/>
            <a:chOff x="2295597" y="5371873"/>
            <a:chExt cx="444056" cy="435451"/>
          </a:xfrm>
        </p:grpSpPr>
        <p:sp>
          <p:nvSpPr>
            <p:cNvPr id="3" name="מלבן 2">
              <a:extLst>
                <a:ext uri="{FF2B5EF4-FFF2-40B4-BE49-F238E27FC236}">
                  <a16:creationId xmlns:a16="http://schemas.microsoft.com/office/drawing/2014/main" id="{754CEC9F-6633-AE2A-EE75-C96A12498D3A}"/>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5" name="גרפיקה 2" descr="תו ^ כלפי מעלה קו מיתאר">
              <a:hlinkClick r:id="rId6" action="ppaction://hlinksldjump"/>
              <a:extLst>
                <a:ext uri="{FF2B5EF4-FFF2-40B4-BE49-F238E27FC236}">
                  <a16:creationId xmlns:a16="http://schemas.microsoft.com/office/drawing/2014/main" id="{F62A74E7-D3C4-F307-CCC0-28591DCD70D5}"/>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550719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Passing Events</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8" name="תמונה 7">
            <a:extLst>
              <a:ext uri="{FF2B5EF4-FFF2-40B4-BE49-F238E27FC236}">
                <a16:creationId xmlns:a16="http://schemas.microsoft.com/office/drawing/2014/main" id="{857F38C4-8A64-E41C-05DD-D0784A794B3E}"/>
              </a:ext>
            </a:extLst>
          </p:cNvPr>
          <p:cNvPicPr>
            <a:picLocks noChangeAspect="1"/>
          </p:cNvPicPr>
          <p:nvPr/>
        </p:nvPicPr>
        <p:blipFill>
          <a:blip r:embed="rId5"/>
          <a:stretch>
            <a:fillRect/>
          </a:stretch>
        </p:blipFill>
        <p:spPr>
          <a:xfrm>
            <a:off x="242652" y="920682"/>
            <a:ext cx="7344800" cy="3400900"/>
          </a:xfrm>
          <a:prstGeom prst="rect">
            <a:avLst/>
          </a:prstGeom>
        </p:spPr>
      </p:pic>
      <p:pic>
        <p:nvPicPr>
          <p:cNvPr id="11" name="תמונה 10">
            <a:extLst>
              <a:ext uri="{FF2B5EF4-FFF2-40B4-BE49-F238E27FC236}">
                <a16:creationId xmlns:a16="http://schemas.microsoft.com/office/drawing/2014/main" id="{70958A57-F925-D219-E4AA-9DD12E5580F1}"/>
              </a:ext>
            </a:extLst>
          </p:cNvPr>
          <p:cNvPicPr>
            <a:picLocks noChangeAspect="1"/>
          </p:cNvPicPr>
          <p:nvPr/>
        </p:nvPicPr>
        <p:blipFill>
          <a:blip r:embed="rId6"/>
          <a:stretch>
            <a:fillRect/>
          </a:stretch>
        </p:blipFill>
        <p:spPr>
          <a:xfrm>
            <a:off x="1376285" y="4663720"/>
            <a:ext cx="5077534" cy="15432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4866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ListItemIcon</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411AB7EE-57CF-9C10-3C73-F131423970E0}"/>
              </a:ext>
            </a:extLst>
          </p:cNvPr>
          <p:cNvPicPr>
            <a:picLocks noChangeAspect="1"/>
          </p:cNvPicPr>
          <p:nvPr/>
        </p:nvPicPr>
        <p:blipFill>
          <a:blip r:embed="rId5"/>
          <a:stretch>
            <a:fillRect/>
          </a:stretch>
        </p:blipFill>
        <p:spPr>
          <a:xfrm>
            <a:off x="857100" y="774387"/>
            <a:ext cx="6115904" cy="3753374"/>
          </a:xfrm>
          <a:prstGeom prst="rect">
            <a:avLst/>
          </a:prstGeom>
        </p:spPr>
      </p:pic>
      <p:pic>
        <p:nvPicPr>
          <p:cNvPr id="10" name="תמונה 9">
            <a:extLst>
              <a:ext uri="{FF2B5EF4-FFF2-40B4-BE49-F238E27FC236}">
                <a16:creationId xmlns:a16="http://schemas.microsoft.com/office/drawing/2014/main" id="{53335315-9DD0-FA3F-EF96-E8DD9BF355AF}"/>
              </a:ext>
            </a:extLst>
          </p:cNvPr>
          <p:cNvPicPr>
            <a:picLocks noChangeAspect="1"/>
          </p:cNvPicPr>
          <p:nvPr/>
        </p:nvPicPr>
        <p:blipFill>
          <a:blip r:embed="rId6"/>
          <a:stretch>
            <a:fillRect/>
          </a:stretch>
        </p:blipFill>
        <p:spPr>
          <a:xfrm>
            <a:off x="2946022" y="5302147"/>
            <a:ext cx="1648055" cy="4763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94892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err="1">
                <a:solidFill>
                  <a:srgbClr val="00B0FF"/>
                </a:solidFill>
                <a:latin typeface="Calibri Light" panose="020F0302020204030204" pitchFamily="34" charset="0"/>
                <a:cs typeface="Calibri Light" panose="020F0302020204030204" pitchFamily="34" charset="0"/>
              </a:rPr>
              <a:t>ListItemAvatar</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8" name="תמונה 7">
            <a:extLst>
              <a:ext uri="{FF2B5EF4-FFF2-40B4-BE49-F238E27FC236}">
                <a16:creationId xmlns:a16="http://schemas.microsoft.com/office/drawing/2014/main" id="{FAA2FC75-ECD0-BF48-623B-438E734702A6}"/>
              </a:ext>
            </a:extLst>
          </p:cNvPr>
          <p:cNvPicPr>
            <a:picLocks noChangeAspect="1"/>
          </p:cNvPicPr>
          <p:nvPr/>
        </p:nvPicPr>
        <p:blipFill>
          <a:blip r:embed="rId5"/>
          <a:stretch>
            <a:fillRect/>
          </a:stretch>
        </p:blipFill>
        <p:spPr>
          <a:xfrm>
            <a:off x="474322" y="961073"/>
            <a:ext cx="6881459" cy="3362353"/>
          </a:xfrm>
          <a:prstGeom prst="rect">
            <a:avLst/>
          </a:prstGeom>
        </p:spPr>
      </p:pic>
      <p:pic>
        <p:nvPicPr>
          <p:cNvPr id="11" name="תמונה 10">
            <a:extLst>
              <a:ext uri="{FF2B5EF4-FFF2-40B4-BE49-F238E27FC236}">
                <a16:creationId xmlns:a16="http://schemas.microsoft.com/office/drawing/2014/main" id="{4067A199-1B16-CA99-F41B-45AA2060BAFF}"/>
              </a:ext>
            </a:extLst>
          </p:cNvPr>
          <p:cNvPicPr>
            <a:picLocks noChangeAspect="1"/>
          </p:cNvPicPr>
          <p:nvPr/>
        </p:nvPicPr>
        <p:blipFill>
          <a:blip r:embed="rId6"/>
          <a:stretch>
            <a:fillRect/>
          </a:stretch>
        </p:blipFill>
        <p:spPr>
          <a:xfrm>
            <a:off x="2857628" y="4895291"/>
            <a:ext cx="2114845" cy="6954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77084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Dialog</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212986" y="2728273"/>
            <a:ext cx="6521813" cy="1384995"/>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“Dialogs inform users about a task and can contain critical information, require decisions, or involve multiple tasks.” 	</a:t>
            </a:r>
            <a:r>
              <a:rPr lang="en-US"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רשימה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https://mui.com/material-ui/api/dialog/</a:t>
            </a:r>
            <a:r>
              <a:rPr lang="en-US" dirty="0"/>
              <a:t> </a:t>
            </a:r>
            <a:endParaRPr lang="he-IL" dirty="0"/>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540081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err="1">
                <a:solidFill>
                  <a:srgbClr val="00B0FF"/>
                </a:solidFill>
                <a:latin typeface="Calibri Light" panose="020F0302020204030204" pitchFamily="34" charset="0"/>
                <a:cs typeface="Calibri Light" panose="020F0302020204030204" pitchFamily="34" charset="0"/>
              </a:rPr>
              <a:t>ListItemAvatar</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CC983274-D5C4-0848-8641-B682C8797EF3}"/>
              </a:ext>
            </a:extLst>
          </p:cNvPr>
          <p:cNvPicPr>
            <a:picLocks noChangeAspect="1"/>
          </p:cNvPicPr>
          <p:nvPr/>
        </p:nvPicPr>
        <p:blipFill>
          <a:blip r:embed="rId5"/>
          <a:stretch>
            <a:fillRect/>
          </a:stretch>
        </p:blipFill>
        <p:spPr>
          <a:xfrm>
            <a:off x="0" y="0"/>
            <a:ext cx="5122246" cy="6858000"/>
          </a:xfrm>
          <a:prstGeom prst="rect">
            <a:avLst/>
          </a:prstGeom>
        </p:spPr>
      </p:pic>
    </p:spTree>
    <p:extLst>
      <p:ext uri="{BB962C8B-B14F-4D97-AF65-F5344CB8AC3E}">
        <p14:creationId xmlns:p14="http://schemas.microsoft.com/office/powerpoint/2010/main" val="3823891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Progress</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728273"/>
            <a:ext cx="5928735" cy="1384995"/>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Progress indicators commonly known as spinners, express an unspecified wait time or display the length of a process.</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רשימה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https://mui.com/material-ui/react-progress/</a:t>
            </a:r>
            <a:r>
              <a:rPr lang="he-IL" dirty="0"/>
              <a:t> </a:t>
            </a:r>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635934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369310" y="1793667"/>
            <a:ext cx="3344450"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Alert</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4759584" y="2062018"/>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965486" y="2508505"/>
            <a:ext cx="6504152"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“An alert displays a short, important message in a way that attracts the user's attention without interrupting the user's task.”</a:t>
            </a:r>
            <a:r>
              <a:rPr lang="en-US" sz="1600" i="1" dirty="0">
                <a:solidFill>
                  <a:srgbClr val="00B0FF"/>
                </a:solidFill>
                <a:latin typeface="Calibri Light" panose="020F0302020204030204" pitchFamily="34" charset="0"/>
                <a:cs typeface="Calibri Light" panose="020F0302020204030204" pitchFamily="34" charset="0"/>
              </a:rPr>
              <a:t>						</a:t>
            </a:r>
            <a:r>
              <a:rPr lang="en-US" sz="1400" i="1" dirty="0">
                <a:solidFill>
                  <a:srgbClr val="00B0FF"/>
                </a:solidFill>
                <a:latin typeface="Calibri Light" panose="020F0302020204030204" pitchFamily="34" charset="0"/>
                <a:cs typeface="Calibri Light" panose="020F0302020204030204" pitchFamily="34" charset="0"/>
              </a:rPr>
              <a:t>MUI.COM</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281314" y="3017314"/>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נודניק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https://mui.com/material-ui/api/snackbar/</a:t>
            </a:r>
            <a:r>
              <a:rPr lang="en-US" dirty="0"/>
              <a:t> </a:t>
            </a:r>
            <a:endParaRPr lang="he-IL" dirty="0"/>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23987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369310" y="1793667"/>
            <a:ext cx="3344450"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Snackbar</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4759584" y="2062018"/>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965486" y="2077618"/>
            <a:ext cx="6504152" cy="2677656"/>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“Snackbars inform users of a process that an app has performed or will perform. They appear temporarily, towards the bottom of the screen. They shouldn't interrupt the user experience, and they don't require user input to disappear.” </a:t>
            </a:r>
            <a:r>
              <a:rPr lang="en-US" sz="1600" i="1" dirty="0">
                <a:solidFill>
                  <a:srgbClr val="00B0FF"/>
                </a:solidFill>
                <a:latin typeface="Calibri Light" panose="020F0302020204030204" pitchFamily="34" charset="0"/>
                <a:cs typeface="Calibri Light" panose="020F0302020204030204" pitchFamily="34" charset="0"/>
              </a:rPr>
              <a:t>			</a:t>
            </a:r>
            <a:r>
              <a:rPr lang="en-US" sz="1400" i="1" dirty="0">
                <a:solidFill>
                  <a:srgbClr val="00B0FF"/>
                </a:solidFill>
                <a:latin typeface="Calibri Light" panose="020F0302020204030204" pitchFamily="34" charset="0"/>
                <a:cs typeface="Calibri Light" panose="020F0302020204030204" pitchFamily="34" charset="0"/>
              </a:rPr>
              <a:t>MUI.COM</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281314" y="3017314"/>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ממתק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https://mui.com/material-ui/api/snackbar/</a:t>
            </a:r>
            <a:r>
              <a:rPr lang="en-US" dirty="0"/>
              <a:t> </a:t>
            </a:r>
            <a:endParaRPr lang="he-IL" dirty="0"/>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3432592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333861" y="92365"/>
            <a:ext cx="4757524" cy="939730"/>
          </a:xfrm>
          <a:effectLst>
            <a:outerShdw blurRad="50800" dist="38100" dir="2700000" algn="tl" rotWithShape="0">
              <a:prstClr val="black">
                <a:alpha val="40000"/>
              </a:prstClr>
            </a:outerShdw>
          </a:effectLst>
        </p:spPr>
        <p:txBody>
          <a:bodyPr>
            <a:no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Basic Snackbar</a:t>
            </a:r>
            <a:endParaRPr lang="he-IL" sz="2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333861" y="1032096"/>
            <a:ext cx="4757523"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1" y="0"/>
            <a:ext cx="719390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333861" y="6242415"/>
            <a:ext cx="4757523"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11" name="תמונה 10">
            <a:extLst>
              <a:ext uri="{FF2B5EF4-FFF2-40B4-BE49-F238E27FC236}">
                <a16:creationId xmlns:a16="http://schemas.microsoft.com/office/drawing/2014/main" id="{A5B00A0C-694C-E947-CB0C-FA5683AB90C4}"/>
              </a:ext>
            </a:extLst>
          </p:cNvPr>
          <p:cNvPicPr>
            <a:picLocks noChangeAspect="1"/>
          </p:cNvPicPr>
          <p:nvPr/>
        </p:nvPicPr>
        <p:blipFill>
          <a:blip r:embed="rId5"/>
          <a:stretch>
            <a:fillRect/>
          </a:stretch>
        </p:blipFill>
        <p:spPr>
          <a:xfrm>
            <a:off x="281789" y="628259"/>
            <a:ext cx="6630325" cy="5601482"/>
          </a:xfrm>
          <a:prstGeom prst="rect">
            <a:avLst/>
          </a:prstGeom>
        </p:spPr>
      </p:pic>
    </p:spTree>
    <p:extLst>
      <p:ext uri="{BB962C8B-B14F-4D97-AF65-F5344CB8AC3E}">
        <p14:creationId xmlns:p14="http://schemas.microsoft.com/office/powerpoint/2010/main" val="575777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9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510AFFB1-2211-AA18-FA70-4FB80E614653}"/>
              </a:ext>
            </a:extLst>
          </p:cNvPr>
          <p:cNvGrpSpPr/>
          <p:nvPr/>
        </p:nvGrpSpPr>
        <p:grpSpPr>
          <a:xfrm>
            <a:off x="1160015" y="1728926"/>
            <a:ext cx="9871969" cy="3400148"/>
            <a:chOff x="1160015" y="1728926"/>
            <a:chExt cx="9871969" cy="3400148"/>
          </a:xfrm>
        </p:grpSpPr>
        <p:sp>
          <p:nvSpPr>
            <p:cNvPr id="4" name="מלבן 3">
              <a:extLst>
                <a:ext uri="{FF2B5EF4-FFF2-40B4-BE49-F238E27FC236}">
                  <a16:creationId xmlns:a16="http://schemas.microsoft.com/office/drawing/2014/main" id="{3365C120-3F3F-9CCD-79B1-7EF5D40FB7E3}"/>
                </a:ext>
              </a:extLst>
            </p:cNvPr>
            <p:cNvSpPr/>
            <p:nvPr/>
          </p:nvSpPr>
          <p:spPr>
            <a:xfrm>
              <a:off x="1160015" y="1728926"/>
              <a:ext cx="9871969" cy="3400148"/>
            </a:xfrm>
            <a:prstGeom prst="rect">
              <a:avLst/>
            </a:prstGeom>
            <a:solidFill>
              <a:schemeClr val="tx1"/>
            </a:solid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dirty="0"/>
            </a:p>
          </p:txBody>
        </p:sp>
        <p:sp>
          <p:nvSpPr>
            <p:cNvPr id="5" name="מלבן 4">
              <a:extLst>
                <a:ext uri="{FF2B5EF4-FFF2-40B4-BE49-F238E27FC236}">
                  <a16:creationId xmlns:a16="http://schemas.microsoft.com/office/drawing/2014/main" id="{E075CF0C-26C5-465E-E1E4-06B54AB98D3D}"/>
                </a:ext>
              </a:extLst>
            </p:cNvPr>
            <p:cNvSpPr/>
            <p:nvPr/>
          </p:nvSpPr>
          <p:spPr>
            <a:xfrm>
              <a:off x="1434842" y="1976239"/>
              <a:ext cx="9333122" cy="2892246"/>
            </a:xfrm>
            <a:prstGeom prst="rect">
              <a:avLst/>
            </a:prstGeom>
            <a:blipFill dpi="0" rotWithShape="1">
              <a:blip r:embed="rId4">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rcRect/>
              <a:stretch>
                <a:fillRect t="1" r="-5198" b="-3078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כותרת 1">
            <a:extLst>
              <a:ext uri="{FF2B5EF4-FFF2-40B4-BE49-F238E27FC236}">
                <a16:creationId xmlns:a16="http://schemas.microsoft.com/office/drawing/2014/main" id="{4AEFD691-0FE5-45A7-C16F-AAF266313116}"/>
              </a:ext>
            </a:extLst>
          </p:cNvPr>
          <p:cNvSpPr>
            <a:spLocks noGrp="1"/>
          </p:cNvSpPr>
          <p:nvPr>
            <p:ph type="title"/>
          </p:nvPr>
        </p:nvSpPr>
        <p:spPr>
          <a:xfrm>
            <a:off x="1704782" y="2165007"/>
            <a:ext cx="8831116" cy="1126836"/>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Layout</a:t>
            </a:r>
            <a:endParaRPr lang="he-IL" sz="6600" dirty="0">
              <a:solidFill>
                <a:srgbClr val="00B0FF"/>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BC2D5BD-9680-C1F1-7CFD-45ADCA76E018}"/>
              </a:ext>
            </a:extLst>
          </p:cNvPr>
          <p:cNvSpPr>
            <a:spLocks noGrp="1"/>
          </p:cNvSpPr>
          <p:nvPr>
            <p:ph idx="1"/>
          </p:nvPr>
        </p:nvSpPr>
        <p:spPr>
          <a:xfrm>
            <a:off x="1704781" y="3291844"/>
            <a:ext cx="8831117" cy="1315604"/>
          </a:xfrm>
          <a:effectLst>
            <a:outerShdw blurRad="50800" dist="38100" dir="2700000" algn="tl" rotWithShape="0">
              <a:prstClr val="black">
                <a:alpha val="40000"/>
              </a:prstClr>
            </a:outerShdw>
          </a:effectLst>
        </p:spPr>
        <p:txBody>
          <a:bodyPr/>
          <a:lstStyle/>
          <a:p>
            <a:pPr marL="0" indent="0" algn="l">
              <a:buNone/>
            </a:pPr>
            <a:r>
              <a:rPr lang="en-US" dirty="0">
                <a:solidFill>
                  <a:schemeClr val="bg1"/>
                </a:solidFill>
                <a:latin typeface="Calibri Light" panose="020F0302020204030204" pitchFamily="34" charset="0"/>
                <a:cs typeface="Calibri Light" panose="020F0302020204030204" pitchFamily="34" charset="0"/>
              </a:rPr>
              <a:t>Layout description</a:t>
            </a:r>
            <a:endParaRPr lang="he-IL" dirty="0">
              <a:latin typeface="Calibri Light" panose="020F0302020204030204" pitchFamily="34" charset="0"/>
              <a:cs typeface="Calibri Light" panose="020F0302020204030204" pitchFamily="34" charset="0"/>
            </a:endParaRPr>
          </a:p>
        </p:txBody>
      </p:sp>
      <p:grpSp>
        <p:nvGrpSpPr>
          <p:cNvPr id="7" name="קבוצה 6">
            <a:extLst>
              <a:ext uri="{FF2B5EF4-FFF2-40B4-BE49-F238E27FC236}">
                <a16:creationId xmlns:a16="http://schemas.microsoft.com/office/drawing/2014/main" id="{8DFD14A6-53BF-8BEF-A798-8741157EB5CD}"/>
              </a:ext>
            </a:extLst>
          </p:cNvPr>
          <p:cNvGrpSpPr/>
          <p:nvPr/>
        </p:nvGrpSpPr>
        <p:grpSpPr>
          <a:xfrm>
            <a:off x="11469625" y="6187836"/>
            <a:ext cx="444056" cy="435451"/>
            <a:chOff x="2295597" y="5371873"/>
            <a:chExt cx="444056" cy="435451"/>
          </a:xfrm>
        </p:grpSpPr>
        <p:sp>
          <p:nvSpPr>
            <p:cNvPr id="8" name="מלבן 7">
              <a:extLst>
                <a:ext uri="{FF2B5EF4-FFF2-40B4-BE49-F238E27FC236}">
                  <a16:creationId xmlns:a16="http://schemas.microsoft.com/office/drawing/2014/main" id="{5CBA57BD-04CA-6CBD-C183-9F6489DB67E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9" name="גרפיקה 2" descr="תו ^ כלפי מעלה קו מיתאר">
              <a:hlinkClick r:id="rId5" action="ppaction://hlinksldjump"/>
              <a:extLst>
                <a:ext uri="{FF2B5EF4-FFF2-40B4-BE49-F238E27FC236}">
                  <a16:creationId xmlns:a16="http://schemas.microsoft.com/office/drawing/2014/main" id="{AC8D0825-FB6F-34A1-18A1-A82B80C7DA4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22943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4400" dirty="0">
                <a:solidFill>
                  <a:schemeClr val="bg1"/>
                </a:solidFill>
              </a:rPr>
              <a:t>Adding Roboto Fonts</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90" y="2728273"/>
            <a:ext cx="5814308" cy="1384995"/>
          </a:xfrm>
          <a:prstGeom prst="rect">
            <a:avLst/>
          </a:prstGeom>
          <a:noFill/>
          <a:effectLst>
            <a:outerShdw blurRad="50800" dist="38100" dir="2700000" algn="tl" rotWithShape="0">
              <a:prstClr val="black">
                <a:alpha val="40000"/>
              </a:prstClr>
            </a:outerShdw>
          </a:effectLst>
        </p:spPr>
        <p:txBody>
          <a:bodyPr wrap="square" rtlCol="1" anchor="ctr">
            <a:spAutoFit/>
          </a:bodyPr>
          <a:lstStyle/>
          <a:p>
            <a:r>
              <a:rPr lang="he-IL" sz="2800" dirty="0">
                <a:solidFill>
                  <a:srgbClr val="00B0FF"/>
                </a:solidFill>
                <a:latin typeface="Calibri Light" panose="020F0302020204030204" pitchFamily="34" charset="0"/>
                <a:cs typeface="Calibri Light" panose="020F0302020204030204" pitchFamily="34" charset="0"/>
              </a:rPr>
              <a:t>על מנת שהעיצוב של האתר שלנו יהיה אחיד הורדנו את הפונט </a:t>
            </a:r>
            <a:r>
              <a:rPr lang="en-US" sz="2800" dirty="0">
                <a:solidFill>
                  <a:srgbClr val="00B0FF"/>
                </a:solidFill>
                <a:latin typeface="Calibri Light" panose="020F0302020204030204" pitchFamily="34" charset="0"/>
                <a:cs typeface="Calibri Light" panose="020F0302020204030204" pitchFamily="34" charset="0"/>
              </a:rPr>
              <a:t>Roboto</a:t>
            </a:r>
            <a:r>
              <a:rPr lang="he-IL" sz="2800" dirty="0">
                <a:solidFill>
                  <a:srgbClr val="00B0FF"/>
                </a:solidFill>
                <a:latin typeface="Calibri Light" panose="020F0302020204030204" pitchFamily="34" charset="0"/>
                <a:cs typeface="Calibri Light" panose="020F0302020204030204" pitchFamily="34" charset="0"/>
              </a:rPr>
              <a:t> שמומלץ לעבודה עם  הספרייה </a:t>
            </a:r>
            <a:r>
              <a:rPr lang="en-US" sz="2800" dirty="0">
                <a:solidFill>
                  <a:srgbClr val="00B0FF"/>
                </a:solidFill>
                <a:latin typeface="Calibri Light" panose="020F0302020204030204" pitchFamily="34" charset="0"/>
                <a:cs typeface="Calibri Light" panose="020F0302020204030204" pitchFamily="34" charset="0"/>
              </a:rPr>
              <a:t>material-UI </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רובוט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grpSp>
        <p:nvGrpSpPr>
          <p:cNvPr id="2" name="קבוצה 1">
            <a:extLst>
              <a:ext uri="{FF2B5EF4-FFF2-40B4-BE49-F238E27FC236}">
                <a16:creationId xmlns:a16="http://schemas.microsoft.com/office/drawing/2014/main" id="{57AD015B-F723-3043-506B-90D7E27B7FD6}"/>
              </a:ext>
            </a:extLst>
          </p:cNvPr>
          <p:cNvGrpSpPr/>
          <p:nvPr/>
        </p:nvGrpSpPr>
        <p:grpSpPr>
          <a:xfrm>
            <a:off x="147201" y="6268518"/>
            <a:ext cx="444056" cy="435451"/>
            <a:chOff x="2295597" y="5371873"/>
            <a:chExt cx="444056" cy="435451"/>
          </a:xfrm>
        </p:grpSpPr>
        <p:sp>
          <p:nvSpPr>
            <p:cNvPr id="3" name="מלבן 2">
              <a:extLst>
                <a:ext uri="{FF2B5EF4-FFF2-40B4-BE49-F238E27FC236}">
                  <a16:creationId xmlns:a16="http://schemas.microsoft.com/office/drawing/2014/main" id="{DA894604-CB78-155F-FB05-E4F61EFDA1FB}"/>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5" name="גרפיקה 2" descr="תו ^ כלפי מעלה קו מיתאר">
              <a:hlinkClick r:id="rId6" action="ppaction://hlinksldjump"/>
              <a:extLst>
                <a:ext uri="{FF2B5EF4-FFF2-40B4-BE49-F238E27FC236}">
                  <a16:creationId xmlns:a16="http://schemas.microsoft.com/office/drawing/2014/main" id="{14A894AC-C178-8D86-6E4D-E14F6F235233}"/>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754522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2608976" y="1810544"/>
            <a:ext cx="2356510"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Box</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4451673" y="2068370"/>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965486" y="2939393"/>
            <a:ext cx="6504152" cy="954107"/>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The Box component serves as a wrapper component for most of the CSS utility needs</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1466626" y="3021638"/>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ארגז פתוח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https://mui.com/material-ui/react-box/</a:t>
            </a:r>
            <a:r>
              <a:rPr lang="en-US" dirty="0"/>
              <a:t> </a:t>
            </a:r>
            <a:endParaRPr lang="he-IL" dirty="0"/>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1469638" y="6135293"/>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811166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17903" y="1107433"/>
            <a:ext cx="4190260" cy="1006763"/>
          </a:xfrm>
          <a:effectLst>
            <a:outerShdw blurRad="50800" dist="38100" dir="2700000" algn="tl" rotWithShape="0">
              <a:prstClr val="black">
                <a:alpha val="40000"/>
              </a:prstClr>
            </a:outerShdw>
          </a:effectLst>
        </p:spPr>
        <p:txBody>
          <a:bodyPr>
            <a:norm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Box</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17903" y="2114196"/>
            <a:ext cx="4190259" cy="338059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המיכל הפשוט ביותר הוא </a:t>
            </a:r>
            <a:r>
              <a:rPr lang="en-US" sz="2400" dirty="0">
                <a:solidFill>
                  <a:schemeClr val="bg1"/>
                </a:solidFill>
                <a:latin typeface="Calibri Light" panose="020F0302020204030204" pitchFamily="34" charset="0"/>
                <a:cs typeface="Calibri Light" panose="020F0302020204030204" pitchFamily="34" charset="0"/>
              </a:rPr>
              <a:t>Box</a:t>
            </a:r>
            <a:r>
              <a:rPr lang="he-IL" sz="2400" dirty="0">
                <a:solidFill>
                  <a:schemeClr val="bg1"/>
                </a:solidFill>
                <a:latin typeface="Calibri Light" panose="020F0302020204030204" pitchFamily="34" charset="0"/>
                <a:cs typeface="Calibri Light" panose="020F0302020204030204" pitchFamily="34" charset="0"/>
              </a:rPr>
              <a:t> באופן דיפולטיבי האלמנט שיעטוף יהיה </a:t>
            </a:r>
            <a:r>
              <a:rPr lang="en-US" sz="2400" dirty="0">
                <a:solidFill>
                  <a:schemeClr val="bg1"/>
                </a:solidFill>
                <a:latin typeface="Calibri Light" panose="020F0302020204030204" pitchFamily="34" charset="0"/>
                <a:cs typeface="Calibri Light" panose="020F0302020204030204" pitchFamily="34" charset="0"/>
              </a:rPr>
              <a:t>&lt;div&gt;</a:t>
            </a:r>
            <a:endParaRPr lang="he-IL" sz="2400" dirty="0">
              <a:solidFill>
                <a:schemeClr val="bg1"/>
              </a:solidFill>
              <a:latin typeface="Calibri Light" panose="020F0302020204030204" pitchFamily="34" charset="0"/>
              <a:cs typeface="Calibri Light" panose="020F0302020204030204" pitchFamily="34" charset="0"/>
            </a:endParaRP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מחזיר מהקומפוננט </a:t>
            </a:r>
            <a:r>
              <a:rPr lang="en-US" sz="2000" dirty="0" err="1">
                <a:solidFill>
                  <a:schemeClr val="bg1"/>
                </a:solidFill>
                <a:latin typeface="Calibri Light" panose="020F0302020204030204" pitchFamily="34" charset="0"/>
                <a:cs typeface="Calibri Light" panose="020F0302020204030204" pitchFamily="34" charset="0"/>
              </a:rPr>
              <a:t>LayoutComp</a:t>
            </a:r>
            <a:r>
              <a:rPr lang="he-IL" sz="2000" dirty="0">
                <a:solidFill>
                  <a:schemeClr val="bg1"/>
                </a:solidFill>
                <a:latin typeface="Calibri Light" panose="020F0302020204030204" pitchFamily="34" charset="0"/>
                <a:cs typeface="Calibri Light" panose="020F0302020204030204" pitchFamily="34" charset="0"/>
              </a:rPr>
              <a:t> את האלמנט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של </a:t>
            </a:r>
            <a:r>
              <a:rPr lang="en-US" sz="2000" dirty="0">
                <a:solidFill>
                  <a:schemeClr val="bg1"/>
                </a:solidFill>
                <a:latin typeface="Calibri Light" panose="020F0302020204030204" pitchFamily="34" charset="0"/>
                <a:cs typeface="Calibri Light" panose="020F0302020204030204" pitchFamily="34" charset="0"/>
              </a:rPr>
              <a:t>Box</a:t>
            </a:r>
            <a:r>
              <a:rPr lang="he-IL" sz="2000" dirty="0">
                <a:solidFill>
                  <a:schemeClr val="bg1"/>
                </a:solidFill>
                <a:latin typeface="Calibri Light" panose="020F0302020204030204" pitchFamily="34" charset="0"/>
                <a:cs typeface="Calibri Light" panose="020F0302020204030204" pitchFamily="34" charset="0"/>
              </a:rPr>
              <a:t> ובתוכו כיתוב</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ניתן לראות כי את הכיתוב עוטף אלמנט </a:t>
            </a:r>
            <a:r>
              <a:rPr lang="en-US" sz="2000" dirty="0">
                <a:solidFill>
                  <a:schemeClr val="bg1"/>
                </a:solidFill>
                <a:latin typeface="Calibri Light" panose="020F0302020204030204" pitchFamily="34" charset="0"/>
                <a:cs typeface="Calibri Light" panose="020F0302020204030204" pitchFamily="34" charset="0"/>
              </a:rPr>
              <a:t>&lt;div&gt;</a:t>
            </a:r>
            <a:endParaRPr lang="he-IL" sz="20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510968" y="6198447"/>
            <a:ext cx="342669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ניתן להוסיף לאלמנט זה את כל המאפיינים של אלמנט </a:t>
            </a:r>
            <a:r>
              <a:rPr lang="en-US" sz="1400" b="1" dirty="0">
                <a:solidFill>
                  <a:schemeClr val="bg1"/>
                </a:solidFill>
                <a:latin typeface="Calibri" panose="020F0502020204030204" pitchFamily="34" charset="0"/>
                <a:cs typeface="Calibri" panose="020F0502020204030204" pitchFamily="34" charset="0"/>
              </a:rPr>
              <a:t>div</a:t>
            </a:r>
            <a:r>
              <a:rPr lang="he-IL" sz="1400" b="1" dirty="0">
                <a:solidFill>
                  <a:schemeClr val="bg1"/>
                </a:solidFill>
                <a:latin typeface="Calibri" panose="020F0502020204030204" pitchFamily="34" charset="0"/>
                <a:cs typeface="Calibri" panose="020F0502020204030204" pitchFamily="34" charset="0"/>
              </a:rPr>
              <a:t> כמו </a:t>
            </a:r>
            <a:r>
              <a:rPr lang="en-US" sz="1400" b="1" dirty="0">
                <a:solidFill>
                  <a:schemeClr val="bg1"/>
                </a:solidFill>
                <a:latin typeface="Calibri" panose="020F0502020204030204" pitchFamily="34" charset="0"/>
                <a:cs typeface="Calibri" panose="020F0502020204030204" pitchFamily="34" charset="0"/>
              </a:rPr>
              <a:t>onClick</a:t>
            </a:r>
            <a:r>
              <a:rPr lang="he-IL" sz="1400" b="1" dirty="0">
                <a:solidFill>
                  <a:schemeClr val="bg1"/>
                </a:solidFill>
                <a:latin typeface="Calibri" panose="020F0502020204030204" pitchFamily="34" charset="0"/>
                <a:cs typeface="Calibri" panose="020F0502020204030204" pitchFamily="34" charset="0"/>
              </a:rPr>
              <a:t> וכדומה</a:t>
            </a:r>
          </a:p>
        </p:txBody>
      </p:sp>
      <p:pic>
        <p:nvPicPr>
          <p:cNvPr id="7" name="תמונה 6">
            <a:extLst>
              <a:ext uri="{FF2B5EF4-FFF2-40B4-BE49-F238E27FC236}">
                <a16:creationId xmlns:a16="http://schemas.microsoft.com/office/drawing/2014/main" id="{C0D421D1-331A-F28E-405F-4699D8FF3902}"/>
              </a:ext>
            </a:extLst>
          </p:cNvPr>
          <p:cNvPicPr>
            <a:picLocks noChangeAspect="1"/>
          </p:cNvPicPr>
          <p:nvPr/>
        </p:nvPicPr>
        <p:blipFill>
          <a:blip r:embed="rId4"/>
          <a:stretch>
            <a:fillRect/>
          </a:stretch>
        </p:blipFill>
        <p:spPr>
          <a:xfrm>
            <a:off x="671337" y="211679"/>
            <a:ext cx="6487430" cy="3362794"/>
          </a:xfrm>
          <a:prstGeom prst="rect">
            <a:avLst/>
          </a:prstGeom>
        </p:spPr>
      </p:pic>
      <p:pic>
        <p:nvPicPr>
          <p:cNvPr id="9" name="תמונה 8">
            <a:extLst>
              <a:ext uri="{FF2B5EF4-FFF2-40B4-BE49-F238E27FC236}">
                <a16:creationId xmlns:a16="http://schemas.microsoft.com/office/drawing/2014/main" id="{0F75FC25-9CA8-90E9-3191-F8DCE2C61AE7}"/>
              </a:ext>
            </a:extLst>
          </p:cNvPr>
          <p:cNvPicPr>
            <a:picLocks noChangeAspect="1"/>
          </p:cNvPicPr>
          <p:nvPr/>
        </p:nvPicPr>
        <p:blipFill>
          <a:blip r:embed="rId5"/>
          <a:stretch>
            <a:fillRect/>
          </a:stretch>
        </p:blipFill>
        <p:spPr>
          <a:xfrm>
            <a:off x="680863" y="3635989"/>
            <a:ext cx="6477904" cy="3067478"/>
          </a:xfrm>
          <a:prstGeom prst="rect">
            <a:avLst/>
          </a:prstGeom>
          <a:effectLst>
            <a:outerShdw blurRad="50800" dist="38100" dir="2700000" algn="tl" rotWithShape="0">
              <a:prstClr val="black">
                <a:alpha val="40000"/>
              </a:prstClr>
            </a:outerShdw>
          </a:effectLst>
        </p:spPr>
      </p:pic>
      <p:cxnSp>
        <p:nvCxnSpPr>
          <p:cNvPr id="11" name="מחבר: מרפקי 10">
            <a:extLst>
              <a:ext uri="{FF2B5EF4-FFF2-40B4-BE49-F238E27FC236}">
                <a16:creationId xmlns:a16="http://schemas.microsoft.com/office/drawing/2014/main" id="{4B2EA45A-93AC-2FBC-5726-DD5DED229880}"/>
              </a:ext>
            </a:extLst>
          </p:cNvPr>
          <p:cNvCxnSpPr>
            <a:stCxn id="3" idx="1"/>
          </p:cNvCxnSpPr>
          <p:nvPr/>
        </p:nvCxnSpPr>
        <p:spPr>
          <a:xfrm rot="10800000">
            <a:off x="5243119" y="2483141"/>
            <a:ext cx="2674784" cy="1321352"/>
          </a:xfrm>
          <a:prstGeom prst="bentConnector3">
            <a:avLst>
              <a:gd name="adj1" fmla="val 148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457D836-A98E-89D5-9BAF-BBC57A466AB9}"/>
              </a:ext>
            </a:extLst>
          </p:cNvPr>
          <p:cNvCxnSpPr/>
          <p:nvPr/>
        </p:nvCxnSpPr>
        <p:spPr>
          <a:xfrm rot="10800000" flipV="1">
            <a:off x="6828383" y="4911379"/>
            <a:ext cx="1476719" cy="839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40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6000" dirty="0">
                <a:solidFill>
                  <a:schemeClr val="bg1"/>
                </a:solidFill>
              </a:rPr>
              <a:t>Container</a:t>
            </a:r>
            <a:endParaRPr lang="he-IL" sz="2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90" y="2943717"/>
            <a:ext cx="5494868" cy="954107"/>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The container centers your content horizontally</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דלק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https://mui.com/material-ui/api/container/</a:t>
            </a:r>
            <a:r>
              <a:rPr lang="he-IL" dirty="0"/>
              <a:t> </a:t>
            </a:r>
          </a:p>
        </p:txBody>
      </p:sp>
      <p:grpSp>
        <p:nvGrpSpPr>
          <p:cNvPr id="2" name="קבוצה 1">
            <a:extLst>
              <a:ext uri="{FF2B5EF4-FFF2-40B4-BE49-F238E27FC236}">
                <a16:creationId xmlns:a16="http://schemas.microsoft.com/office/drawing/2014/main" id="{903C5A92-531D-F6A0-1C07-7C8CAF12FBE2}"/>
              </a:ext>
            </a:extLst>
          </p:cNvPr>
          <p:cNvGrpSpPr/>
          <p:nvPr/>
        </p:nvGrpSpPr>
        <p:grpSpPr>
          <a:xfrm>
            <a:off x="11505484" y="6213214"/>
            <a:ext cx="444056" cy="435451"/>
            <a:chOff x="2295597" y="5371873"/>
            <a:chExt cx="444056" cy="435451"/>
          </a:xfrm>
        </p:grpSpPr>
        <p:sp>
          <p:nvSpPr>
            <p:cNvPr id="5" name="מלבן 4">
              <a:extLst>
                <a:ext uri="{FF2B5EF4-FFF2-40B4-BE49-F238E27FC236}">
                  <a16:creationId xmlns:a16="http://schemas.microsoft.com/office/drawing/2014/main" id="{AB01E1A9-ECA9-4314-1A67-C36BA8C66BEF}"/>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8501EEB0-EFA3-46B2-AFDA-8D14982CCF34}"/>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3188744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1134438"/>
            <a:ext cx="4190260" cy="1006763"/>
          </a:xfrm>
          <a:effectLst>
            <a:outerShdw blurRad="50800" dist="38100" dir="2700000" algn="tl" rotWithShape="0">
              <a:prstClr val="black">
                <a:alpha val="40000"/>
              </a:prstClr>
            </a:outerShdw>
          </a:effectLst>
        </p:spPr>
        <p:txBody>
          <a:bodyPr>
            <a:norm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container</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2141201"/>
            <a:ext cx="4190259" cy="3565151"/>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מיכל זה ימרכז את התוכן ומשתנה בהתאם לגודל המסך. הוא יוסיף רווח מצידי האלמנט בגדלי מסך מסוימים</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עוטף את הטקסט באלמנט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בשם </a:t>
            </a:r>
            <a:r>
              <a:rPr lang="en-US" sz="2000" dirty="0">
                <a:solidFill>
                  <a:schemeClr val="bg1"/>
                </a:solidFill>
                <a:latin typeface="Calibri Light" panose="020F0302020204030204" pitchFamily="34" charset="0"/>
                <a:cs typeface="Calibri Light" panose="020F0302020204030204" pitchFamily="34" charset="0"/>
              </a:rPr>
              <a:t>container</a:t>
            </a:r>
            <a:r>
              <a:rPr lang="he-IL" sz="2000" dirty="0">
                <a:solidFill>
                  <a:schemeClr val="bg1"/>
                </a:solidFill>
                <a:latin typeface="Calibri Light" panose="020F0302020204030204" pitchFamily="34" charset="0"/>
                <a:cs typeface="Calibri Light" panose="020F0302020204030204" pitchFamily="34" charset="0"/>
              </a:rPr>
              <a:t> וצובע את הרקע שלו בכחול ואת הכיתוב בתוכו באפור בהיר</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ניתן לראות שהתוכן ממורכז ויש רווח בינו לבין צידי המסך</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0CB792F4-292A-3189-5789-30F79124942D}"/>
              </a:ext>
            </a:extLst>
          </p:cNvPr>
          <p:cNvPicPr>
            <a:picLocks noChangeAspect="1"/>
          </p:cNvPicPr>
          <p:nvPr/>
        </p:nvPicPr>
        <p:blipFill>
          <a:blip r:embed="rId4"/>
          <a:stretch>
            <a:fillRect/>
          </a:stretch>
        </p:blipFill>
        <p:spPr>
          <a:xfrm>
            <a:off x="368266" y="3957507"/>
            <a:ext cx="7093570" cy="959339"/>
          </a:xfrm>
          <a:prstGeom prst="rect">
            <a:avLst/>
          </a:prstGeom>
          <a:effectLst>
            <a:outerShdw blurRad="50800" dist="38100" dir="2700000" algn="tl" rotWithShape="0">
              <a:prstClr val="black">
                <a:alpha val="40000"/>
              </a:prstClr>
            </a:outerShdw>
          </a:effectLst>
        </p:spPr>
      </p:pic>
      <p:pic>
        <p:nvPicPr>
          <p:cNvPr id="9" name="תמונה 8">
            <a:extLst>
              <a:ext uri="{FF2B5EF4-FFF2-40B4-BE49-F238E27FC236}">
                <a16:creationId xmlns:a16="http://schemas.microsoft.com/office/drawing/2014/main" id="{11D712CA-8BA9-361E-A5C0-1780D22185AC}"/>
              </a:ext>
            </a:extLst>
          </p:cNvPr>
          <p:cNvPicPr>
            <a:picLocks noChangeAspect="1"/>
          </p:cNvPicPr>
          <p:nvPr/>
        </p:nvPicPr>
        <p:blipFill rotWithShape="1">
          <a:blip r:embed="rId5"/>
          <a:srcRect l="-1" r="785"/>
          <a:stretch/>
        </p:blipFill>
        <p:spPr>
          <a:xfrm>
            <a:off x="368267" y="2141201"/>
            <a:ext cx="7093569" cy="1629589"/>
          </a:xfrm>
          <a:prstGeom prst="rect">
            <a:avLst/>
          </a:prstGeom>
        </p:spPr>
      </p:pic>
      <p:cxnSp>
        <p:nvCxnSpPr>
          <p:cNvPr id="11" name="מחבר: מרפקי 10">
            <a:extLst>
              <a:ext uri="{FF2B5EF4-FFF2-40B4-BE49-F238E27FC236}">
                <a16:creationId xmlns:a16="http://schemas.microsoft.com/office/drawing/2014/main" id="{9E4774B5-11AE-B0FD-899C-D09477877C1E}"/>
              </a:ext>
            </a:extLst>
          </p:cNvPr>
          <p:cNvCxnSpPr>
            <a:cxnSpLocks/>
          </p:cNvCxnSpPr>
          <p:nvPr/>
        </p:nvCxnSpPr>
        <p:spPr>
          <a:xfrm rot="10800000">
            <a:off x="2525086" y="3193212"/>
            <a:ext cx="5673286" cy="577579"/>
          </a:xfrm>
          <a:prstGeom prst="bentConnector3">
            <a:avLst>
              <a:gd name="adj1" fmla="val 83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49C3187-8547-8406-72E3-532FA8D9D369}"/>
              </a:ext>
            </a:extLst>
          </p:cNvPr>
          <p:cNvCxnSpPr>
            <a:cxnSpLocks/>
          </p:cNvCxnSpPr>
          <p:nvPr/>
        </p:nvCxnSpPr>
        <p:spPr>
          <a:xfrm rot="16200000" flipV="1">
            <a:off x="6965777" y="4158025"/>
            <a:ext cx="1235742" cy="1023457"/>
          </a:xfrm>
          <a:prstGeom prst="bentConnector3">
            <a:avLst>
              <a:gd name="adj1" fmla="val -23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054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Stack</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4275504" y="2009333"/>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890787" y="2512829"/>
            <a:ext cx="6624938"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The Stack component manages layout of immediate children along the vertical or horizontal axis with optional spacing and/or dividers between each child.</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סמל תפריט המבורגר עם מילוי מלא">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https://mui.com/material-ui/react-stack/</a:t>
            </a:r>
            <a:r>
              <a:rPr lang="he-IL" dirty="0"/>
              <a:t> </a:t>
            </a:r>
          </a:p>
        </p:txBody>
      </p:sp>
      <p:grpSp>
        <p:nvGrpSpPr>
          <p:cNvPr id="2" name="קבוצה 1">
            <a:extLst>
              <a:ext uri="{FF2B5EF4-FFF2-40B4-BE49-F238E27FC236}">
                <a16:creationId xmlns:a16="http://schemas.microsoft.com/office/drawing/2014/main" id="{9645A97E-9E4F-4036-03AB-4EE27EDF9936}"/>
              </a:ext>
            </a:extLst>
          </p:cNvPr>
          <p:cNvGrpSpPr/>
          <p:nvPr/>
        </p:nvGrpSpPr>
        <p:grpSpPr>
          <a:xfrm>
            <a:off x="11515725" y="6135533"/>
            <a:ext cx="444056" cy="435451"/>
            <a:chOff x="2295597" y="5371873"/>
            <a:chExt cx="444056" cy="435451"/>
          </a:xfrm>
        </p:grpSpPr>
        <p:sp>
          <p:nvSpPr>
            <p:cNvPr id="5" name="מלבן 4">
              <a:extLst>
                <a:ext uri="{FF2B5EF4-FFF2-40B4-BE49-F238E27FC236}">
                  <a16:creationId xmlns:a16="http://schemas.microsoft.com/office/drawing/2014/main" id="{3912D46D-F9E3-9B83-3688-BD1DD4E720ED}"/>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9B45053F-16C8-065F-9489-251174984B26}"/>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84666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33472"/>
            <a:ext cx="4190260" cy="1006763"/>
          </a:xfrm>
          <a:effectLst>
            <a:outerShdw blurRad="50800" dist="38100" dir="2700000" algn="tl" rotWithShape="0">
              <a:prstClr val="black">
                <a:alpha val="40000"/>
              </a:prstClr>
            </a:outerShdw>
          </a:effectLst>
        </p:spPr>
        <p:txBody>
          <a:bodyPr>
            <a:norm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Stack</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40234"/>
            <a:ext cx="4190259" cy="578429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מיכל יסדר את האלמנטים הילדים בתוכו בסדר אורכי או רוחבי</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הראשונה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עוטף את הטקסט באלמנט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בשם </a:t>
            </a:r>
            <a:r>
              <a:rPr lang="en-US" sz="2000" dirty="0">
                <a:solidFill>
                  <a:schemeClr val="bg1"/>
                </a:solidFill>
                <a:latin typeface="Calibri Light" panose="020F0302020204030204" pitchFamily="34" charset="0"/>
                <a:cs typeface="Calibri Light" panose="020F0302020204030204" pitchFamily="34" charset="0"/>
              </a:rPr>
              <a:t>Stack</a:t>
            </a:r>
            <a:r>
              <a:rPr lang="he-IL" sz="2000" dirty="0">
                <a:solidFill>
                  <a:schemeClr val="bg1"/>
                </a:solidFill>
                <a:latin typeface="Calibri Light" panose="020F0302020204030204" pitchFamily="34" charset="0"/>
                <a:cs typeface="Calibri Light" panose="020F0302020204030204" pitchFamily="34" charset="0"/>
              </a:rPr>
              <a:t> קובע </a:t>
            </a:r>
            <a:r>
              <a:rPr lang="en-US" sz="2000" dirty="0">
                <a:solidFill>
                  <a:schemeClr val="bg1"/>
                </a:solidFill>
                <a:latin typeface="Calibri Light" panose="020F0302020204030204" pitchFamily="34" charset="0"/>
                <a:cs typeface="Calibri Light" panose="020F0302020204030204" pitchFamily="34" charset="0"/>
              </a:rPr>
              <a:t>margin</a:t>
            </a:r>
            <a:r>
              <a:rPr lang="he-IL" sz="2000" dirty="0">
                <a:solidFill>
                  <a:schemeClr val="bg1"/>
                </a:solidFill>
                <a:latin typeface="Calibri Light" panose="020F0302020204030204" pitchFamily="34" charset="0"/>
                <a:cs typeface="Calibri Light" panose="020F0302020204030204" pitchFamily="34" charset="0"/>
              </a:rPr>
              <a:t> </a:t>
            </a:r>
            <a:r>
              <a:rPr lang="en-US" sz="2000" dirty="0">
                <a:solidFill>
                  <a:schemeClr val="bg1"/>
                </a:solidFill>
                <a:latin typeface="Calibri Light" panose="020F0302020204030204" pitchFamily="34" charset="0"/>
                <a:cs typeface="Calibri Light" panose="020F0302020204030204" pitchFamily="34" charset="0"/>
              </a:rPr>
              <a:t>spacing width</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מציב שלוש קומפוננטות של </a:t>
            </a:r>
            <a:r>
              <a:rPr lang="en-US" sz="2000" dirty="0">
                <a:solidFill>
                  <a:schemeClr val="bg1"/>
                </a:solidFill>
                <a:latin typeface="Calibri Light" panose="020F0302020204030204" pitchFamily="34" charset="0"/>
                <a:cs typeface="Calibri Light" panose="020F0302020204030204" pitchFamily="34" charset="0"/>
              </a:rPr>
              <a:t>Paper</a:t>
            </a:r>
            <a:r>
              <a:rPr lang="he-IL" sz="2000" dirty="0">
                <a:solidFill>
                  <a:schemeClr val="bg1"/>
                </a:solidFill>
                <a:latin typeface="Calibri Light" panose="020F0302020204030204" pitchFamily="34" charset="0"/>
                <a:cs typeface="Calibri Light" panose="020F0302020204030204" pitchFamily="34" charset="0"/>
              </a:rPr>
              <a:t> ונותן להם </a:t>
            </a:r>
            <a:r>
              <a:rPr lang="en-US" sz="2000" dirty="0">
                <a:solidFill>
                  <a:schemeClr val="bg1"/>
                </a:solidFill>
                <a:latin typeface="Calibri Light" panose="020F0302020204030204" pitchFamily="34" charset="0"/>
                <a:cs typeface="Calibri Light" panose="020F0302020204030204" pitchFamily="34" charset="0"/>
              </a:rPr>
              <a:t>padding</a:t>
            </a:r>
            <a:endParaRPr lang="he-IL" sz="2000" dirty="0">
              <a:solidFill>
                <a:schemeClr val="bg1"/>
              </a:solidFill>
              <a:latin typeface="Calibri Light" panose="020F0302020204030204" pitchFamily="34" charset="0"/>
              <a:cs typeface="Calibri Light" panose="020F0302020204030204" pitchFamily="34" charset="0"/>
            </a:endParaRP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השנייה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מוסיף את המאפיין </a:t>
            </a:r>
            <a:r>
              <a:rPr lang="en-US" sz="2000" dirty="0">
                <a:solidFill>
                  <a:schemeClr val="bg1"/>
                </a:solidFill>
                <a:latin typeface="Calibri Light" panose="020F0302020204030204" pitchFamily="34" charset="0"/>
                <a:cs typeface="Calibri Light" panose="020F0302020204030204" pitchFamily="34" charset="0"/>
              </a:rPr>
              <a:t>direction</a:t>
            </a:r>
            <a:r>
              <a:rPr lang="he-IL" sz="2000" dirty="0">
                <a:solidFill>
                  <a:schemeClr val="bg1"/>
                </a:solidFill>
                <a:latin typeface="Calibri Light" panose="020F0302020204030204" pitchFamily="34" charset="0"/>
                <a:cs typeface="Calibri Light" panose="020F0302020204030204" pitchFamily="34" charset="0"/>
              </a:rPr>
              <a:t> וקובע אותו על </a:t>
            </a:r>
            <a:r>
              <a:rPr lang="en-US" sz="2000" dirty="0">
                <a:solidFill>
                  <a:schemeClr val="bg1"/>
                </a:solidFill>
                <a:latin typeface="Calibri Light" panose="020F0302020204030204" pitchFamily="34" charset="0"/>
                <a:cs typeface="Calibri Light" panose="020F0302020204030204" pitchFamily="34" charset="0"/>
              </a:rPr>
              <a:t>row</a:t>
            </a:r>
            <a:endParaRPr lang="he-IL" sz="2000" dirty="0">
              <a:solidFill>
                <a:schemeClr val="bg1"/>
              </a:solidFill>
              <a:latin typeface="Calibri Light" panose="020F0302020204030204" pitchFamily="34" charset="0"/>
              <a:cs typeface="Calibri Light" panose="020F0302020204030204" pitchFamily="34" charset="0"/>
            </a:endParaRPr>
          </a:p>
          <a:p>
            <a:pPr marL="0" indent="0">
              <a:buNone/>
            </a:pPr>
            <a:r>
              <a:rPr lang="he-IL" sz="2000" u="sng"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בתצוגה הראשונה הקומפוננטות נערמו אחד מתחת לשנייה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בתצוגה השנייה בגלל מאפיין </a:t>
            </a:r>
            <a:r>
              <a:rPr lang="en-US" sz="2000" dirty="0">
                <a:solidFill>
                  <a:schemeClr val="bg1"/>
                </a:solidFill>
                <a:latin typeface="Calibri Light" panose="020F0302020204030204" pitchFamily="34" charset="0"/>
                <a:cs typeface="Calibri Light" panose="020F0302020204030204" pitchFamily="34" charset="0"/>
              </a:rPr>
              <a:t>direction=“row”</a:t>
            </a:r>
            <a:r>
              <a:rPr lang="he-IL" sz="2000" dirty="0">
                <a:solidFill>
                  <a:schemeClr val="bg1"/>
                </a:solidFill>
                <a:latin typeface="Calibri Light" panose="020F0302020204030204" pitchFamily="34" charset="0"/>
                <a:cs typeface="Calibri Light" panose="020F0302020204030204" pitchFamily="34" charset="0"/>
              </a:rPr>
              <a:t> הקומפוננטות מוצגות אחת ליד השנייה</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B8DCAC3D-DBA9-ED21-2575-7B27DC28295B}"/>
              </a:ext>
            </a:extLst>
          </p:cNvPr>
          <p:cNvPicPr>
            <a:picLocks noChangeAspect="1"/>
          </p:cNvPicPr>
          <p:nvPr/>
        </p:nvPicPr>
        <p:blipFill rotWithShape="1">
          <a:blip r:embed="rId4"/>
          <a:srcRect r="14785"/>
          <a:stretch/>
        </p:blipFill>
        <p:spPr>
          <a:xfrm>
            <a:off x="769662" y="252426"/>
            <a:ext cx="6290780" cy="2173316"/>
          </a:xfrm>
          <a:prstGeom prst="rect">
            <a:avLst/>
          </a:prstGeom>
        </p:spPr>
      </p:pic>
      <p:pic>
        <p:nvPicPr>
          <p:cNvPr id="12" name="תמונה 11">
            <a:extLst>
              <a:ext uri="{FF2B5EF4-FFF2-40B4-BE49-F238E27FC236}">
                <a16:creationId xmlns:a16="http://schemas.microsoft.com/office/drawing/2014/main" id="{D8AB5A24-371C-7C0D-C568-B0AA106ABE8B}"/>
              </a:ext>
            </a:extLst>
          </p:cNvPr>
          <p:cNvPicPr>
            <a:picLocks noChangeAspect="1"/>
          </p:cNvPicPr>
          <p:nvPr/>
        </p:nvPicPr>
        <p:blipFill>
          <a:blip r:embed="rId5"/>
          <a:stretch>
            <a:fillRect/>
          </a:stretch>
        </p:blipFill>
        <p:spPr>
          <a:xfrm>
            <a:off x="1723559" y="5037841"/>
            <a:ext cx="1726736" cy="1337021"/>
          </a:xfrm>
          <a:prstGeom prst="rect">
            <a:avLst/>
          </a:prstGeom>
          <a:effectLst>
            <a:outerShdw blurRad="50800" dist="38100" dir="2700000" algn="tl" rotWithShape="0">
              <a:prstClr val="black">
                <a:alpha val="40000"/>
              </a:prstClr>
            </a:outerShdw>
          </a:effectLst>
        </p:spPr>
      </p:pic>
      <p:pic>
        <p:nvPicPr>
          <p:cNvPr id="15" name="תמונה 14">
            <a:extLst>
              <a:ext uri="{FF2B5EF4-FFF2-40B4-BE49-F238E27FC236}">
                <a16:creationId xmlns:a16="http://schemas.microsoft.com/office/drawing/2014/main" id="{94CEB79C-89FE-CC86-0DC3-048192856627}"/>
              </a:ext>
            </a:extLst>
          </p:cNvPr>
          <p:cNvPicPr>
            <a:picLocks noChangeAspect="1"/>
          </p:cNvPicPr>
          <p:nvPr/>
        </p:nvPicPr>
        <p:blipFill rotWithShape="1">
          <a:blip r:embed="rId6"/>
          <a:srcRect r="14068"/>
          <a:stretch/>
        </p:blipFill>
        <p:spPr>
          <a:xfrm>
            <a:off x="769662" y="2575456"/>
            <a:ext cx="6290780" cy="2182115"/>
          </a:xfrm>
          <a:prstGeom prst="rect">
            <a:avLst/>
          </a:prstGeom>
        </p:spPr>
      </p:pic>
      <p:pic>
        <p:nvPicPr>
          <p:cNvPr id="17" name="תמונה 16">
            <a:extLst>
              <a:ext uri="{FF2B5EF4-FFF2-40B4-BE49-F238E27FC236}">
                <a16:creationId xmlns:a16="http://schemas.microsoft.com/office/drawing/2014/main" id="{DDBD0F46-B65A-0E09-9C57-1C24401ED6F1}"/>
              </a:ext>
            </a:extLst>
          </p:cNvPr>
          <p:cNvPicPr>
            <a:picLocks noChangeAspect="1"/>
          </p:cNvPicPr>
          <p:nvPr/>
        </p:nvPicPr>
        <p:blipFill>
          <a:blip r:embed="rId7"/>
          <a:stretch>
            <a:fillRect/>
          </a:stretch>
        </p:blipFill>
        <p:spPr>
          <a:xfrm>
            <a:off x="4296682" y="5344350"/>
            <a:ext cx="2343477" cy="724001"/>
          </a:xfrm>
          <a:prstGeom prst="rect">
            <a:avLst/>
          </a:prstGeom>
          <a:effectLst>
            <a:outerShdw blurRad="50800" dist="38100" dir="2700000" algn="tl" rotWithShape="0">
              <a:prstClr val="black">
                <a:alpha val="40000"/>
              </a:prstClr>
            </a:outerShdw>
          </a:effectLst>
        </p:spPr>
      </p:pic>
      <p:cxnSp>
        <p:nvCxnSpPr>
          <p:cNvPr id="19" name="מחבר: מרפקי 18">
            <a:extLst>
              <a:ext uri="{FF2B5EF4-FFF2-40B4-BE49-F238E27FC236}">
                <a16:creationId xmlns:a16="http://schemas.microsoft.com/office/drawing/2014/main" id="{9F7F81DD-2727-247E-B915-9732A96B8C6D}"/>
              </a:ext>
            </a:extLst>
          </p:cNvPr>
          <p:cNvCxnSpPr/>
          <p:nvPr/>
        </p:nvCxnSpPr>
        <p:spPr>
          <a:xfrm rot="10800000">
            <a:off x="5469622" y="847288"/>
            <a:ext cx="2642532" cy="1578454"/>
          </a:xfrm>
          <a:prstGeom prst="bentConnector3">
            <a:avLst>
              <a:gd name="adj1" fmla="val 1603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סוגר מסולסל ימני 20">
            <a:extLst>
              <a:ext uri="{FF2B5EF4-FFF2-40B4-BE49-F238E27FC236}">
                <a16:creationId xmlns:a16="http://schemas.microsoft.com/office/drawing/2014/main" id="{A96DC1B2-C799-0CD1-64BA-E3C32D935A0D}"/>
              </a:ext>
            </a:extLst>
          </p:cNvPr>
          <p:cNvSpPr/>
          <p:nvPr/>
        </p:nvSpPr>
        <p:spPr>
          <a:xfrm>
            <a:off x="5461233" y="1040233"/>
            <a:ext cx="243281" cy="645954"/>
          </a:xfrm>
          <a:prstGeom prst="rightBrace">
            <a:avLst>
              <a:gd name="adj1" fmla="val 2212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3" name="מחבר: מרפקי 22">
            <a:extLst>
              <a:ext uri="{FF2B5EF4-FFF2-40B4-BE49-F238E27FC236}">
                <a16:creationId xmlns:a16="http://schemas.microsoft.com/office/drawing/2014/main" id="{8D5FF642-7DC0-78A5-6B84-5607D3D2BF6A}"/>
              </a:ext>
            </a:extLst>
          </p:cNvPr>
          <p:cNvCxnSpPr>
            <a:cxnSpLocks/>
            <a:endCxn id="21" idx="1"/>
          </p:cNvCxnSpPr>
          <p:nvPr/>
        </p:nvCxnSpPr>
        <p:spPr>
          <a:xfrm rot="10800000">
            <a:off x="5704515" y="1363211"/>
            <a:ext cx="2360483" cy="1723939"/>
          </a:xfrm>
          <a:prstGeom prst="bentConnector3">
            <a:avLst>
              <a:gd name="adj1" fmla="val 28300"/>
            </a:avLst>
          </a:prstGeom>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E18192CE-72DB-2F0E-ED24-65F3DEF2D905}"/>
              </a:ext>
            </a:extLst>
          </p:cNvPr>
          <p:cNvCxnSpPr/>
          <p:nvPr/>
        </p:nvCxnSpPr>
        <p:spPr>
          <a:xfrm rot="10800000">
            <a:off x="6096000" y="3429000"/>
            <a:ext cx="2087174" cy="740328"/>
          </a:xfrm>
          <a:prstGeom prst="bentConnector3">
            <a:avLst>
              <a:gd name="adj1" fmla="val 998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מחבר חץ ישר 30">
            <a:extLst>
              <a:ext uri="{FF2B5EF4-FFF2-40B4-BE49-F238E27FC236}">
                <a16:creationId xmlns:a16="http://schemas.microsoft.com/office/drawing/2014/main" id="{352C1FDE-14CE-34CD-FEAC-CCFD7CA613F0}"/>
              </a:ext>
            </a:extLst>
          </p:cNvPr>
          <p:cNvCxnSpPr/>
          <p:nvPr/>
        </p:nvCxnSpPr>
        <p:spPr>
          <a:xfrm flipH="1">
            <a:off x="3565321" y="5251508"/>
            <a:ext cx="4617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מחבר חץ ישר 32">
            <a:extLst>
              <a:ext uri="{FF2B5EF4-FFF2-40B4-BE49-F238E27FC236}">
                <a16:creationId xmlns:a16="http://schemas.microsoft.com/office/drawing/2014/main" id="{0348D431-B98D-09EF-09A2-E116E37F82F5}"/>
              </a:ext>
            </a:extLst>
          </p:cNvPr>
          <p:cNvCxnSpPr/>
          <p:nvPr/>
        </p:nvCxnSpPr>
        <p:spPr>
          <a:xfrm flipH="1">
            <a:off x="6820250" y="5914239"/>
            <a:ext cx="2290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670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33472"/>
            <a:ext cx="4190260" cy="1006763"/>
          </a:xfrm>
          <a:effectLst>
            <a:outerShdw blurRad="50800" dist="38100" dir="2700000" algn="tl" rotWithShape="0">
              <a:prstClr val="black">
                <a:alpha val="40000"/>
              </a:prstClr>
            </a:outerShdw>
          </a:effectLst>
        </p:spPr>
        <p:txBody>
          <a:bodyPr>
            <a:normAutofit fontScale="90000"/>
          </a:bodyPr>
          <a:lstStyle/>
          <a:p>
            <a:pPr algn="ctr"/>
            <a:r>
              <a:rPr lang="en-US" sz="5400" u="sng" dirty="0">
                <a:solidFill>
                  <a:srgbClr val="00B0FF"/>
                </a:solidFill>
                <a:latin typeface="Calibri Light" panose="020F0302020204030204" pitchFamily="34" charset="0"/>
                <a:cs typeface="Calibri Light" panose="020F0302020204030204" pitchFamily="34" charset="0"/>
              </a:rPr>
              <a:t>Stack &amp; divider</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40235"/>
            <a:ext cx="4190259" cy="424483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 ביכולתנו להוסיף מאפיין בשם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ולהעביר לו בערך קומפוננט של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a:t>
            </a:r>
            <a:r>
              <a:rPr lang="he-IL" sz="2000" dirty="0" err="1">
                <a:solidFill>
                  <a:schemeClr val="bg1"/>
                </a:solidFill>
                <a:latin typeface="Calibri Light" panose="020F0302020204030204" pitchFamily="34" charset="0"/>
                <a:cs typeface="Calibri Light" panose="020F0302020204030204" pitchFamily="34" charset="0"/>
              </a:rPr>
              <a:t>והמיכל</a:t>
            </a:r>
            <a:r>
              <a:rPr lang="he-IL" sz="2000" dirty="0">
                <a:solidFill>
                  <a:schemeClr val="bg1"/>
                </a:solidFill>
                <a:latin typeface="Calibri Light" panose="020F0302020204030204" pitchFamily="34" charset="0"/>
                <a:cs typeface="Calibri Light" panose="020F0302020204030204" pitchFamily="34" charset="0"/>
              </a:rPr>
              <a:t> </a:t>
            </a:r>
            <a:r>
              <a:rPr lang="en-US" sz="2000" dirty="0">
                <a:solidFill>
                  <a:schemeClr val="bg1"/>
                </a:solidFill>
                <a:latin typeface="Calibri Light" panose="020F0302020204030204" pitchFamily="34" charset="0"/>
                <a:cs typeface="Calibri Light" panose="020F0302020204030204" pitchFamily="34" charset="0"/>
              </a:rPr>
              <a:t>Stack</a:t>
            </a:r>
            <a:r>
              <a:rPr lang="he-IL" sz="2000" dirty="0">
                <a:solidFill>
                  <a:schemeClr val="bg1"/>
                </a:solidFill>
                <a:latin typeface="Calibri Light" panose="020F0302020204030204" pitchFamily="34" charset="0"/>
                <a:cs typeface="Calibri Light" panose="020F0302020204030204" pitchFamily="34" charset="0"/>
              </a:rPr>
              <a:t> ידאג לשים את החוצץ בין כל קומפוננט ילד לקומפוננט ילד אחר שהוא עוטף</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עוטף את שלושת הקומפוננטות </a:t>
            </a:r>
            <a:r>
              <a:rPr lang="en-US" sz="2000" dirty="0">
                <a:solidFill>
                  <a:schemeClr val="bg1"/>
                </a:solidFill>
                <a:latin typeface="Calibri Light" panose="020F0302020204030204" pitchFamily="34" charset="0"/>
                <a:cs typeface="Calibri Light" panose="020F0302020204030204" pitchFamily="34" charset="0"/>
              </a:rPr>
              <a:t>Box</a:t>
            </a:r>
            <a:r>
              <a:rPr lang="he-IL" sz="2000" dirty="0">
                <a:solidFill>
                  <a:schemeClr val="bg1"/>
                </a:solidFill>
                <a:latin typeface="Calibri Light" panose="020F0302020204030204" pitchFamily="34" charset="0"/>
                <a:cs typeface="Calibri Light" panose="020F0302020204030204" pitchFamily="34" charset="0"/>
              </a:rPr>
              <a:t> בקומפוננט מיכל מסוג </a:t>
            </a:r>
            <a:r>
              <a:rPr lang="en-US" sz="2000" dirty="0">
                <a:solidFill>
                  <a:schemeClr val="bg1"/>
                </a:solidFill>
                <a:latin typeface="Calibri Light" panose="020F0302020204030204" pitchFamily="34" charset="0"/>
                <a:cs typeface="Calibri Light" panose="020F0302020204030204" pitchFamily="34" charset="0"/>
              </a:rPr>
              <a:t>Stack</a:t>
            </a:r>
            <a:r>
              <a:rPr lang="he-IL" sz="2000" dirty="0">
                <a:solidFill>
                  <a:schemeClr val="bg1"/>
                </a:solidFill>
                <a:latin typeface="Calibri Light" panose="020F0302020204030204" pitchFamily="34" charset="0"/>
                <a:cs typeface="Calibri Light" panose="020F0302020204030204" pitchFamily="34" charset="0"/>
              </a:rPr>
              <a:t> ומוסיף את המאפיין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אליו אני מעביר את הקומפוננט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ניתן לראות שנוסף קו חוצץ בין כל אלמנט ואלמנט שבתוך הקומפוננט </a:t>
            </a:r>
            <a:r>
              <a:rPr lang="en-US" sz="2000" dirty="0">
                <a:solidFill>
                  <a:schemeClr val="bg1"/>
                </a:solidFill>
                <a:latin typeface="Calibri Light" panose="020F0302020204030204" pitchFamily="34" charset="0"/>
                <a:cs typeface="Calibri Light" panose="020F0302020204030204" pitchFamily="34" charset="0"/>
              </a:rPr>
              <a:t>Stack</a:t>
            </a:r>
            <a:endParaRPr lang="he-IL" sz="20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E388B954-362C-9C36-05C5-A2DC00DF7BB6}"/>
              </a:ext>
            </a:extLst>
          </p:cNvPr>
          <p:cNvPicPr>
            <a:picLocks noChangeAspect="1"/>
          </p:cNvPicPr>
          <p:nvPr/>
        </p:nvPicPr>
        <p:blipFill>
          <a:blip r:embed="rId4"/>
          <a:stretch>
            <a:fillRect/>
          </a:stretch>
        </p:blipFill>
        <p:spPr>
          <a:xfrm>
            <a:off x="328388" y="1140278"/>
            <a:ext cx="7173326" cy="3629532"/>
          </a:xfrm>
          <a:prstGeom prst="rect">
            <a:avLst/>
          </a:prstGeom>
        </p:spPr>
      </p:pic>
      <p:pic>
        <p:nvPicPr>
          <p:cNvPr id="9" name="תמונה 8">
            <a:extLst>
              <a:ext uri="{FF2B5EF4-FFF2-40B4-BE49-F238E27FC236}">
                <a16:creationId xmlns:a16="http://schemas.microsoft.com/office/drawing/2014/main" id="{3607E5A6-2AE6-DB9D-235D-215CCAF32D8C}"/>
              </a:ext>
            </a:extLst>
          </p:cNvPr>
          <p:cNvPicPr>
            <a:picLocks noChangeAspect="1"/>
          </p:cNvPicPr>
          <p:nvPr/>
        </p:nvPicPr>
        <p:blipFill>
          <a:blip r:embed="rId5"/>
          <a:stretch>
            <a:fillRect/>
          </a:stretch>
        </p:blipFill>
        <p:spPr>
          <a:xfrm>
            <a:off x="2595654" y="5050879"/>
            <a:ext cx="2638793" cy="666843"/>
          </a:xfrm>
          <a:prstGeom prst="rect">
            <a:avLst/>
          </a:prstGeom>
          <a:effectLst>
            <a:outerShdw blurRad="50800" dist="38100" dir="2700000" algn="tl" rotWithShape="0">
              <a:prstClr val="black">
                <a:alpha val="40000"/>
              </a:prstClr>
            </a:outerShdw>
          </a:effectLst>
        </p:spPr>
      </p:pic>
      <p:cxnSp>
        <p:nvCxnSpPr>
          <p:cNvPr id="11" name="מחבר חץ ישר 10">
            <a:extLst>
              <a:ext uri="{FF2B5EF4-FFF2-40B4-BE49-F238E27FC236}">
                <a16:creationId xmlns:a16="http://schemas.microsoft.com/office/drawing/2014/main" id="{C312E62B-5FB2-1357-F2C7-AB12F045B4CC}"/>
              </a:ext>
            </a:extLst>
          </p:cNvPr>
          <p:cNvCxnSpPr/>
          <p:nvPr/>
        </p:nvCxnSpPr>
        <p:spPr>
          <a:xfrm flipH="1">
            <a:off x="7357145" y="3120705"/>
            <a:ext cx="738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0184C084-2249-541B-12BF-B95C93EEA416}"/>
              </a:ext>
            </a:extLst>
          </p:cNvPr>
          <p:cNvCxnSpPr>
            <a:cxnSpLocks/>
            <a:stCxn id="3" idx="2"/>
            <a:endCxn id="9" idx="3"/>
          </p:cNvCxnSpPr>
          <p:nvPr/>
        </p:nvCxnSpPr>
        <p:spPr>
          <a:xfrm rot="5400000">
            <a:off x="7565733" y="2953779"/>
            <a:ext cx="99236" cy="4761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438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Grid</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3981890" y="2061764"/>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572001" y="2521060"/>
            <a:ext cx="6926946"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The Material Design responsive layout grid adapts to screen size and orientation, ensuring consistency across layouts. It uses CSS's Flexible Box module for high flexibility.</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שולחן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https://mui.com/material-ui/api/grid/</a:t>
            </a:r>
            <a:r>
              <a:rPr lang="he-IL" dirty="0"/>
              <a:t> </a:t>
            </a:r>
          </a:p>
        </p:txBody>
      </p:sp>
      <p:grpSp>
        <p:nvGrpSpPr>
          <p:cNvPr id="2" name="קבוצה 1">
            <a:extLst>
              <a:ext uri="{FF2B5EF4-FFF2-40B4-BE49-F238E27FC236}">
                <a16:creationId xmlns:a16="http://schemas.microsoft.com/office/drawing/2014/main" id="{B54A8093-7877-073E-7474-06361902B25A}"/>
              </a:ext>
            </a:extLst>
          </p:cNvPr>
          <p:cNvGrpSpPr/>
          <p:nvPr/>
        </p:nvGrpSpPr>
        <p:grpSpPr>
          <a:xfrm>
            <a:off x="11498947" y="6127302"/>
            <a:ext cx="444056" cy="435451"/>
            <a:chOff x="2295597" y="5371873"/>
            <a:chExt cx="444056" cy="435451"/>
          </a:xfrm>
        </p:grpSpPr>
        <p:sp>
          <p:nvSpPr>
            <p:cNvPr id="5" name="מלבן 4">
              <a:extLst>
                <a:ext uri="{FF2B5EF4-FFF2-40B4-BE49-F238E27FC236}">
                  <a16:creationId xmlns:a16="http://schemas.microsoft.com/office/drawing/2014/main" id="{3AB274E2-6B4C-E9B1-9311-02B11EA1358B}"/>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C3FE4F5B-C021-DB03-A17A-5CB512E18E0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336303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Grid Layout</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vert="horz" lIns="91440" tIns="45720" rIns="91440" bIns="45720" rtlCol="1" anchor="t">
            <a:normAutofit/>
          </a:bodyPr>
          <a:lstStyle/>
          <a:p>
            <a:pPr>
              <a:buFont typeface="Wingdings" panose="05000000000000000000" pitchFamily="2" charset="2"/>
              <a:buChar char="§"/>
            </a:pPr>
            <a:r>
              <a:rPr lang="he-IL" sz="2000" dirty="0">
                <a:solidFill>
                  <a:schemeClr val="bg1"/>
                </a:solidFill>
                <a:latin typeface="Calibri Light"/>
                <a:cs typeface="Calibri Light"/>
              </a:rPr>
              <a:t>הקומפוננט </a:t>
            </a:r>
            <a:r>
              <a:rPr lang="en-US" sz="2000" dirty="0">
                <a:solidFill>
                  <a:schemeClr val="bg1"/>
                </a:solidFill>
                <a:latin typeface="Calibri Light"/>
                <a:cs typeface="Calibri Light"/>
              </a:rPr>
              <a:t>Grid</a:t>
            </a:r>
            <a:r>
              <a:rPr lang="he-IL" sz="2000" dirty="0">
                <a:solidFill>
                  <a:schemeClr val="bg1"/>
                </a:solidFill>
                <a:latin typeface="Calibri Light"/>
                <a:cs typeface="Calibri Light"/>
              </a:rPr>
              <a:t> עם המאפיין </a:t>
            </a:r>
            <a:r>
              <a:rPr lang="en-US" sz="2000" dirty="0">
                <a:solidFill>
                  <a:schemeClr val="bg1"/>
                </a:solidFill>
                <a:latin typeface="Calibri Light"/>
                <a:cs typeface="Calibri Light"/>
              </a:rPr>
              <a:t>container</a:t>
            </a:r>
            <a:r>
              <a:rPr lang="he-IL" sz="2000" dirty="0">
                <a:solidFill>
                  <a:schemeClr val="bg1"/>
                </a:solidFill>
                <a:latin typeface="Calibri Light"/>
                <a:cs typeface="Calibri Light"/>
              </a:rPr>
              <a:t> מהווה מיכל </a:t>
            </a:r>
            <a:r>
              <a:rPr lang="he-IL" sz="2000" dirty="0" err="1">
                <a:solidFill>
                  <a:schemeClr val="bg1"/>
                </a:solidFill>
                <a:latin typeface="Calibri Light"/>
                <a:cs typeface="Calibri Light"/>
              </a:rPr>
              <a:t>לקומפוננטות</a:t>
            </a:r>
            <a:r>
              <a:rPr lang="he-IL" sz="2000" dirty="0">
                <a:solidFill>
                  <a:schemeClr val="bg1"/>
                </a:solidFill>
                <a:latin typeface="Calibri Light"/>
                <a:cs typeface="Calibri Light"/>
              </a:rPr>
              <a:t> </a:t>
            </a:r>
            <a:r>
              <a:rPr lang="en-US" sz="2000" dirty="0">
                <a:solidFill>
                  <a:schemeClr val="bg1"/>
                </a:solidFill>
                <a:latin typeface="Calibri Light"/>
                <a:cs typeface="Calibri Light"/>
              </a:rPr>
              <a:t>Grid</a:t>
            </a:r>
            <a:r>
              <a:rPr lang="he-IL" sz="2000" dirty="0">
                <a:solidFill>
                  <a:schemeClr val="bg1"/>
                </a:solidFill>
                <a:latin typeface="Calibri Light"/>
                <a:cs typeface="Calibri Light"/>
              </a:rPr>
              <a:t> עם המאפיין </a:t>
            </a:r>
            <a:r>
              <a:rPr lang="en-US" sz="2000" dirty="0">
                <a:solidFill>
                  <a:schemeClr val="bg1"/>
                </a:solidFill>
                <a:latin typeface="Calibri Light"/>
                <a:cs typeface="Calibri Light"/>
              </a:rPr>
              <a:t>item</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על מנת לקבוע רווח בין הילדים נשתמש במאפיין </a:t>
            </a:r>
            <a:r>
              <a:rPr lang="en-US" sz="2000" dirty="0">
                <a:solidFill>
                  <a:schemeClr val="bg1"/>
                </a:solidFill>
                <a:latin typeface="Calibri Light" panose="020F0302020204030204" pitchFamily="34" charset="0"/>
                <a:cs typeface="Calibri Light" panose="020F0302020204030204" pitchFamily="34" charset="0"/>
              </a:rPr>
              <a:t>spacing</a:t>
            </a:r>
            <a:r>
              <a:rPr lang="he-IL" sz="2000" dirty="0">
                <a:solidFill>
                  <a:schemeClr val="bg1"/>
                </a:solidFill>
                <a:latin typeface="Calibri Light" panose="020F0302020204030204" pitchFamily="34" charset="0"/>
                <a:cs typeface="Calibri Light" panose="020F0302020204030204" pitchFamily="34" charset="0"/>
              </a:rPr>
              <a:t> בקומפוננט האב </a:t>
            </a:r>
            <a:r>
              <a:rPr lang="en-US" sz="2000" dirty="0">
                <a:solidFill>
                  <a:schemeClr val="bg1"/>
                </a:solidFill>
                <a:latin typeface="Calibri Light" panose="020F0302020204030204" pitchFamily="34" charset="0"/>
                <a:cs typeface="Calibri Light" panose="020F0302020204030204" pitchFamily="34" charset="0"/>
              </a:rPr>
              <a:t>Grid container</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משתמש במאפיין </a:t>
            </a:r>
            <a:r>
              <a:rPr lang="en-US" sz="2000" dirty="0">
                <a:solidFill>
                  <a:schemeClr val="bg1"/>
                </a:solidFill>
                <a:latin typeface="Calibri Light" panose="020F0302020204030204" pitchFamily="34" charset="0"/>
                <a:cs typeface="Calibri Light" panose="020F0302020204030204" pitchFamily="34" charset="0"/>
              </a:rPr>
              <a:t>item</a:t>
            </a:r>
            <a:r>
              <a:rPr lang="he-IL" sz="2000" dirty="0">
                <a:solidFill>
                  <a:schemeClr val="bg1"/>
                </a:solidFill>
                <a:latin typeface="Calibri Light" panose="020F0302020204030204" pitchFamily="34" charset="0"/>
                <a:cs typeface="Calibri Light" panose="020F0302020204030204" pitchFamily="34" charset="0"/>
              </a:rPr>
              <a:t> על קומפוננטות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שהם הילדים של הקומפוננט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עם המאפיין </a:t>
            </a:r>
            <a:r>
              <a:rPr lang="en-US" sz="2000" dirty="0">
                <a:solidFill>
                  <a:schemeClr val="bg1"/>
                </a:solidFill>
                <a:latin typeface="Calibri Light" panose="020F0302020204030204" pitchFamily="34" charset="0"/>
                <a:cs typeface="Calibri Light" panose="020F0302020204030204" pitchFamily="34" charset="0"/>
              </a:rPr>
              <a:t>container</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לרוב נשתמש בארכיטקטורה זאת על מנת להפוך את המידע שבתוך קומפוננט האב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לרספונסיבי. בדוגמה שלהלן קבענו שבגודל מסך </a:t>
            </a:r>
            <a:r>
              <a:rPr lang="en-US" sz="2000" dirty="0" err="1">
                <a:solidFill>
                  <a:schemeClr val="bg1"/>
                </a:solidFill>
                <a:latin typeface="Calibri Light" panose="020F0302020204030204" pitchFamily="34" charset="0"/>
                <a:cs typeface="Calibri Light" panose="020F0302020204030204" pitchFamily="34" charset="0"/>
              </a:rPr>
              <a:t>xs</a:t>
            </a:r>
            <a:r>
              <a:rPr lang="he-IL" sz="2000" dirty="0">
                <a:solidFill>
                  <a:schemeClr val="bg1"/>
                </a:solidFill>
                <a:latin typeface="Calibri Light" panose="020F0302020204030204" pitchFamily="34" charset="0"/>
                <a:cs typeface="Calibri Light" panose="020F0302020204030204" pitchFamily="34" charset="0"/>
              </a:rPr>
              <a:t> כל </a:t>
            </a:r>
            <a:r>
              <a:rPr lang="en-US" sz="2000" dirty="0">
                <a:solidFill>
                  <a:schemeClr val="bg1"/>
                </a:solidFill>
                <a:latin typeface="Calibri Light" panose="020F0302020204030204" pitchFamily="34" charset="0"/>
                <a:cs typeface="Calibri Light" panose="020F0302020204030204" pitchFamily="34" charset="0"/>
              </a:rPr>
              <a:t>Grid item</a:t>
            </a:r>
            <a:r>
              <a:rPr lang="he-IL" sz="2000" dirty="0">
                <a:solidFill>
                  <a:schemeClr val="bg1"/>
                </a:solidFill>
                <a:latin typeface="Calibri Light" panose="020F0302020204030204" pitchFamily="34" charset="0"/>
                <a:cs typeface="Calibri Light" panose="020F0302020204030204" pitchFamily="34" charset="0"/>
              </a:rPr>
              <a:t> יתפוס רוחב שונה</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068980" y="6036461"/>
            <a:ext cx="3854548"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הקומפוננט </a:t>
            </a:r>
            <a:r>
              <a:rPr lang="en-US" sz="1400" b="1" dirty="0">
                <a:solidFill>
                  <a:schemeClr val="bg1"/>
                </a:solidFill>
                <a:latin typeface="Calibri" panose="020F0502020204030204" pitchFamily="34" charset="0"/>
                <a:cs typeface="Calibri" panose="020F0502020204030204" pitchFamily="34" charset="0"/>
              </a:rPr>
              <a:t>Grid container </a:t>
            </a:r>
            <a:r>
              <a:rPr lang="he-IL" sz="1400" b="1" dirty="0">
                <a:solidFill>
                  <a:schemeClr val="bg1"/>
                </a:solidFill>
                <a:latin typeface="Calibri" panose="020F0502020204030204" pitchFamily="34" charset="0"/>
                <a:cs typeface="Calibri" panose="020F0502020204030204" pitchFamily="34" charset="0"/>
              </a:rPr>
              <a:t> מחלקת את המסך/ האלמנט שמכיל אותה ל – 12 חלקים שווים</a:t>
            </a:r>
          </a:p>
        </p:txBody>
      </p:sp>
      <p:pic>
        <p:nvPicPr>
          <p:cNvPr id="7" name="תמונה 6">
            <a:extLst>
              <a:ext uri="{FF2B5EF4-FFF2-40B4-BE49-F238E27FC236}">
                <a16:creationId xmlns:a16="http://schemas.microsoft.com/office/drawing/2014/main" id="{4AD0D383-2517-CE96-B0D4-62E2BA4A0C4A}"/>
              </a:ext>
            </a:extLst>
          </p:cNvPr>
          <p:cNvPicPr>
            <a:picLocks noChangeAspect="1"/>
          </p:cNvPicPr>
          <p:nvPr/>
        </p:nvPicPr>
        <p:blipFill>
          <a:blip r:embed="rId4"/>
          <a:stretch>
            <a:fillRect/>
          </a:stretch>
        </p:blipFill>
        <p:spPr>
          <a:xfrm>
            <a:off x="464460" y="1492679"/>
            <a:ext cx="7001852" cy="3363476"/>
          </a:xfrm>
          <a:prstGeom prst="rect">
            <a:avLst/>
          </a:prstGeom>
        </p:spPr>
      </p:pic>
      <p:pic>
        <p:nvPicPr>
          <p:cNvPr id="9" name="תמונה 8">
            <a:extLst>
              <a:ext uri="{FF2B5EF4-FFF2-40B4-BE49-F238E27FC236}">
                <a16:creationId xmlns:a16="http://schemas.microsoft.com/office/drawing/2014/main" id="{A656D845-0C0E-3EFA-1ABC-80C77E9AA9F6}"/>
              </a:ext>
            </a:extLst>
          </p:cNvPr>
          <p:cNvPicPr>
            <a:picLocks noChangeAspect="1"/>
          </p:cNvPicPr>
          <p:nvPr/>
        </p:nvPicPr>
        <p:blipFill rotWithShape="1">
          <a:blip r:embed="rId5"/>
          <a:srcRect l="323" t="2689" r="337" b="10253"/>
          <a:stretch/>
        </p:blipFill>
        <p:spPr>
          <a:xfrm>
            <a:off x="464460" y="4989659"/>
            <a:ext cx="6955631" cy="481012"/>
          </a:xfrm>
          <a:prstGeom prst="rect">
            <a:avLst/>
          </a:prstGeom>
          <a:effectLst/>
        </p:spPr>
      </p:pic>
      <p:cxnSp>
        <p:nvCxnSpPr>
          <p:cNvPr id="8" name="מחבר: מרפקי 7">
            <a:extLst>
              <a:ext uri="{FF2B5EF4-FFF2-40B4-BE49-F238E27FC236}">
                <a16:creationId xmlns:a16="http://schemas.microsoft.com/office/drawing/2014/main" id="{D4DDA330-9A52-FDF8-A9A0-707E0D5475D9}"/>
              </a:ext>
            </a:extLst>
          </p:cNvPr>
          <p:cNvCxnSpPr>
            <a:cxnSpLocks/>
          </p:cNvCxnSpPr>
          <p:nvPr/>
        </p:nvCxnSpPr>
        <p:spPr>
          <a:xfrm rot="10800000" flipV="1">
            <a:off x="2491530" y="1240971"/>
            <a:ext cx="5577450" cy="730854"/>
          </a:xfrm>
          <a:prstGeom prst="bentConnector3">
            <a:avLst>
              <a:gd name="adj1" fmla="val 999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C42E0ECF-0193-BAFE-B446-10014611D61E}"/>
              </a:ext>
            </a:extLst>
          </p:cNvPr>
          <p:cNvCxnSpPr/>
          <p:nvPr/>
        </p:nvCxnSpPr>
        <p:spPr>
          <a:xfrm rot="10800000">
            <a:off x="3965386" y="1971825"/>
            <a:ext cx="4230658" cy="150224"/>
          </a:xfrm>
          <a:prstGeom prst="bentConnector3">
            <a:avLst>
              <a:gd name="adj1" fmla="val 129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586CB93C-A0D0-8391-656B-DA8FF8936BAD}"/>
              </a:ext>
            </a:extLst>
          </p:cNvPr>
          <p:cNvCxnSpPr/>
          <p:nvPr/>
        </p:nvCxnSpPr>
        <p:spPr>
          <a:xfrm rot="10800000">
            <a:off x="3221372" y="2897635"/>
            <a:ext cx="4918628" cy="276782"/>
          </a:xfrm>
          <a:prstGeom prst="bentConnector3">
            <a:avLst>
              <a:gd name="adj1" fmla="val 10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EBE352B5-20A7-1A4E-077C-F738D646BD86}"/>
              </a:ext>
            </a:extLst>
          </p:cNvPr>
          <p:cNvCxnSpPr/>
          <p:nvPr/>
        </p:nvCxnSpPr>
        <p:spPr>
          <a:xfrm rot="10800000">
            <a:off x="3204594" y="3602331"/>
            <a:ext cx="4864386" cy="449553"/>
          </a:xfrm>
          <a:prstGeom prst="bentConnector3">
            <a:avLst>
              <a:gd name="adj1" fmla="val 809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279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Responsive Grid</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נוכל לקבוע אורך שונה לכל קומפוננט ילד </a:t>
            </a:r>
            <a:r>
              <a:rPr lang="en-US" sz="2000" dirty="0">
                <a:solidFill>
                  <a:schemeClr val="bg1"/>
                </a:solidFill>
                <a:latin typeface="Calibri Light" panose="020F0302020204030204" pitchFamily="34" charset="0"/>
                <a:cs typeface="Calibri Light" panose="020F0302020204030204" pitchFamily="34" charset="0"/>
              </a:rPr>
              <a:t>Grid item</a:t>
            </a:r>
            <a:r>
              <a:rPr lang="he-IL" sz="2000" dirty="0">
                <a:solidFill>
                  <a:schemeClr val="bg1"/>
                </a:solidFill>
                <a:latin typeface="Calibri Light" panose="020F0302020204030204" pitchFamily="34" charset="0"/>
                <a:cs typeface="Calibri Light" panose="020F0302020204030204" pitchFamily="34" charset="0"/>
              </a:rPr>
              <a:t> בהתאם לגודל המסך.</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נעשה זאת על ידי הוספת מאפיינים המייצגים גדלים מסך שונים</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כל גדלי המסך השונים נמצאים בשקף הבא</a:t>
            </a:r>
          </a:p>
        </p:txBody>
      </p:sp>
      <p:pic>
        <p:nvPicPr>
          <p:cNvPr id="13" name="תמונה 12">
            <a:extLst>
              <a:ext uri="{FF2B5EF4-FFF2-40B4-BE49-F238E27FC236}">
                <a16:creationId xmlns:a16="http://schemas.microsoft.com/office/drawing/2014/main" id="{7BEB21B4-22CA-5CCA-9E16-29413954E294}"/>
              </a:ext>
            </a:extLst>
          </p:cNvPr>
          <p:cNvPicPr>
            <a:picLocks noChangeAspect="1"/>
          </p:cNvPicPr>
          <p:nvPr/>
        </p:nvPicPr>
        <p:blipFill>
          <a:blip r:embed="rId4"/>
          <a:stretch>
            <a:fillRect/>
          </a:stretch>
        </p:blipFill>
        <p:spPr>
          <a:xfrm>
            <a:off x="304800" y="591424"/>
            <a:ext cx="7151760" cy="4295725"/>
          </a:xfrm>
          <a:prstGeom prst="rect">
            <a:avLst/>
          </a:prstGeom>
        </p:spPr>
      </p:pic>
      <p:pic>
        <p:nvPicPr>
          <p:cNvPr id="15" name="תמונה 14">
            <a:extLst>
              <a:ext uri="{FF2B5EF4-FFF2-40B4-BE49-F238E27FC236}">
                <a16:creationId xmlns:a16="http://schemas.microsoft.com/office/drawing/2014/main" id="{680FF7E6-B0CC-9452-55A8-B9A959ABE239}"/>
              </a:ext>
            </a:extLst>
          </p:cNvPr>
          <p:cNvPicPr>
            <a:picLocks noChangeAspect="1"/>
          </p:cNvPicPr>
          <p:nvPr/>
        </p:nvPicPr>
        <p:blipFill rotWithShape="1">
          <a:blip r:embed="rId5"/>
          <a:srcRect t="2612"/>
          <a:stretch/>
        </p:blipFill>
        <p:spPr>
          <a:xfrm>
            <a:off x="162186" y="5091815"/>
            <a:ext cx="7465207" cy="1422798"/>
          </a:xfrm>
          <a:prstGeom prst="rect">
            <a:avLst/>
          </a:prstGeom>
        </p:spPr>
      </p:pic>
      <p:cxnSp>
        <p:nvCxnSpPr>
          <p:cNvPr id="7" name="מחבר: מרפקי 6">
            <a:extLst>
              <a:ext uri="{FF2B5EF4-FFF2-40B4-BE49-F238E27FC236}">
                <a16:creationId xmlns:a16="http://schemas.microsoft.com/office/drawing/2014/main" id="{B30C5162-42B0-3558-200D-40D8DB13D838}"/>
              </a:ext>
            </a:extLst>
          </p:cNvPr>
          <p:cNvCxnSpPr/>
          <p:nvPr/>
        </p:nvCxnSpPr>
        <p:spPr>
          <a:xfrm rot="10800000">
            <a:off x="5107577" y="1541418"/>
            <a:ext cx="3352932" cy="378823"/>
          </a:xfrm>
          <a:prstGeom prst="bentConnector3">
            <a:avLst>
              <a:gd name="adj1" fmla="val 2428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76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Index.js</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לאחר שהורדנו את הפונט של </a:t>
            </a:r>
            <a:r>
              <a:rPr lang="en-US" sz="2400" dirty="0">
                <a:solidFill>
                  <a:schemeClr val="bg1"/>
                </a:solidFill>
                <a:latin typeface="Calibri Light" panose="020F0302020204030204" pitchFamily="34" charset="0"/>
                <a:cs typeface="Calibri Light" panose="020F0302020204030204" pitchFamily="34" charset="0"/>
              </a:rPr>
              <a:t>Roboto</a:t>
            </a:r>
            <a:r>
              <a:rPr lang="he-IL" sz="2400" dirty="0">
                <a:solidFill>
                  <a:schemeClr val="bg1"/>
                </a:solidFill>
                <a:latin typeface="Calibri Light" panose="020F0302020204030204" pitchFamily="34" charset="0"/>
                <a:cs typeface="Calibri Light" panose="020F0302020204030204" pitchFamily="34" charset="0"/>
              </a:rPr>
              <a:t> עלינו לעדכן אותו כפונט הדיפולטיבי של האפליקציה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נייבא את כל גדלי הפונט לקובץ הכניסה לאפליקציה (</a:t>
            </a:r>
            <a:r>
              <a:rPr lang="en-US" sz="2000" dirty="0">
                <a:solidFill>
                  <a:schemeClr val="bg1"/>
                </a:solidFill>
                <a:latin typeface="Calibri Light" panose="020F0302020204030204" pitchFamily="34" charset="0"/>
                <a:cs typeface="Calibri Light" panose="020F0302020204030204" pitchFamily="34" charset="0"/>
              </a:rPr>
              <a:t>Entry point</a:t>
            </a:r>
            <a:r>
              <a:rPr lang="he-IL" sz="2000" dirty="0">
                <a:solidFill>
                  <a:schemeClr val="bg1"/>
                </a:solidFill>
                <a:latin typeface="Calibri Light" panose="020F0302020204030204" pitchFamily="34" charset="0"/>
                <a:cs typeface="Calibri Light" panose="020F0302020204030204" pitchFamily="34" charset="0"/>
              </a:rPr>
              <a:t>)</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E48ADC3E-64E7-2489-FFE1-FBB8939DF84F}"/>
              </a:ext>
            </a:extLst>
          </p:cNvPr>
          <p:cNvPicPr>
            <a:picLocks noChangeAspect="1"/>
          </p:cNvPicPr>
          <p:nvPr/>
        </p:nvPicPr>
        <p:blipFill>
          <a:blip r:embed="rId4"/>
          <a:stretch>
            <a:fillRect/>
          </a:stretch>
        </p:blipFill>
        <p:spPr>
          <a:xfrm>
            <a:off x="100615" y="111957"/>
            <a:ext cx="7585777" cy="6593583"/>
          </a:xfrm>
          <a:prstGeom prst="rect">
            <a:avLst/>
          </a:prstGeom>
        </p:spPr>
      </p:pic>
      <p:sp>
        <p:nvSpPr>
          <p:cNvPr id="7" name="סוגר מסולסל ימני 6">
            <a:extLst>
              <a:ext uri="{FF2B5EF4-FFF2-40B4-BE49-F238E27FC236}">
                <a16:creationId xmlns:a16="http://schemas.microsoft.com/office/drawing/2014/main" id="{E56EA8DC-A016-F529-ED5B-EC9828A1D10E}"/>
              </a:ext>
            </a:extLst>
          </p:cNvPr>
          <p:cNvSpPr/>
          <p:nvPr/>
        </p:nvSpPr>
        <p:spPr>
          <a:xfrm>
            <a:off x="4581054" y="2263366"/>
            <a:ext cx="244444" cy="1050202"/>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3" name="מחבר: מרפקי 12">
            <a:extLst>
              <a:ext uri="{FF2B5EF4-FFF2-40B4-BE49-F238E27FC236}">
                <a16:creationId xmlns:a16="http://schemas.microsoft.com/office/drawing/2014/main" id="{43E6E458-50AD-0937-3B1C-83AF714763EB}"/>
              </a:ext>
            </a:extLst>
          </p:cNvPr>
          <p:cNvCxnSpPr>
            <a:cxnSpLocks/>
          </p:cNvCxnSpPr>
          <p:nvPr/>
        </p:nvCxnSpPr>
        <p:spPr>
          <a:xfrm flipV="1">
            <a:off x="4831557" y="2352675"/>
            <a:ext cx="3293268" cy="440532"/>
          </a:xfrm>
          <a:prstGeom prst="bentConnector3">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3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400481" y="1814450"/>
            <a:ext cx="3212885" cy="3236912"/>
          </a:xfrm>
          <a:effectLst>
            <a:outerShdw blurRad="50800" dist="38100" dir="2700000" algn="tl" rotWithShape="0">
              <a:prstClr val="black">
                <a:alpha val="40000"/>
              </a:prstClr>
            </a:outerShdw>
          </a:effectLst>
        </p:spPr>
        <p:txBody>
          <a:bodyPr anchor="ctr">
            <a:normAutofit/>
          </a:bodyPr>
          <a:lstStyle/>
          <a:p>
            <a:pPr algn="l"/>
            <a:r>
              <a:rPr lang="en-US" sz="4000" dirty="0">
                <a:solidFill>
                  <a:schemeClr val="bg1"/>
                </a:solidFill>
              </a:rPr>
              <a:t>Measurement Screen Units</a:t>
            </a:r>
            <a:endParaRPr lang="he-IL" sz="1600" dirty="0">
              <a:solidFill>
                <a:schemeClr val="bg1"/>
              </a:solidFill>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309122" y="3029868"/>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כוס מדידה עם מילוי מלא">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grpSp>
        <p:nvGrpSpPr>
          <p:cNvPr id="2" name="קבוצה 1">
            <a:extLst>
              <a:ext uri="{FF2B5EF4-FFF2-40B4-BE49-F238E27FC236}">
                <a16:creationId xmlns:a16="http://schemas.microsoft.com/office/drawing/2014/main" id="{B54A8093-7877-073E-7474-06361902B25A}"/>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3AB274E2-6B4C-E9B1-9311-02B11EA1358B}"/>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6" action="ppaction://hlinksldjump"/>
              <a:extLst>
                <a:ext uri="{FF2B5EF4-FFF2-40B4-BE49-F238E27FC236}">
                  <a16:creationId xmlns:a16="http://schemas.microsoft.com/office/drawing/2014/main" id="{C3FE4F5B-C021-DB03-A17A-5CB512E18E0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
        <p:nvSpPr>
          <p:cNvPr id="7" name="מלבן 6">
            <a:extLst>
              <a:ext uri="{FF2B5EF4-FFF2-40B4-BE49-F238E27FC236}">
                <a16:creationId xmlns:a16="http://schemas.microsoft.com/office/drawing/2014/main" id="{0530211D-7214-824F-F1CF-D3F14E243EAD}"/>
              </a:ext>
            </a:extLst>
          </p:cNvPr>
          <p:cNvSpPr/>
          <p:nvPr/>
        </p:nvSpPr>
        <p:spPr>
          <a:xfrm>
            <a:off x="4991450" y="1"/>
            <a:ext cx="718661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graphicFrame>
        <p:nvGraphicFramePr>
          <p:cNvPr id="8" name="טבלה 9">
            <a:extLst>
              <a:ext uri="{FF2B5EF4-FFF2-40B4-BE49-F238E27FC236}">
                <a16:creationId xmlns:a16="http://schemas.microsoft.com/office/drawing/2014/main" id="{9EA78FE2-9A97-F213-9100-4181C463E3DA}"/>
              </a:ext>
            </a:extLst>
          </p:cNvPr>
          <p:cNvGraphicFramePr>
            <a:graphicFrameLocks noGrp="1"/>
          </p:cNvGraphicFramePr>
          <p:nvPr>
            <p:extLst>
              <p:ext uri="{D42A27DB-BD31-4B8C-83A1-F6EECF244321}">
                <p14:modId xmlns:p14="http://schemas.microsoft.com/office/powerpoint/2010/main" val="1501908689"/>
              </p:ext>
            </p:extLst>
          </p:nvPr>
        </p:nvGraphicFramePr>
        <p:xfrm>
          <a:off x="5715654" y="1919516"/>
          <a:ext cx="5726176" cy="3002508"/>
        </p:xfrm>
        <a:graphic>
          <a:graphicData uri="http://schemas.openxmlformats.org/drawingml/2006/table">
            <a:tbl>
              <a:tblPr rtl="1" firstRow="1" bandRow="1">
                <a:tableStyleId>{5C22544A-7EE6-4342-B048-85BDC9FD1C3A}</a:tableStyleId>
              </a:tblPr>
              <a:tblGrid>
                <a:gridCol w="2241685">
                  <a:extLst>
                    <a:ext uri="{9D8B030D-6E8A-4147-A177-3AD203B41FA5}">
                      <a16:colId xmlns:a16="http://schemas.microsoft.com/office/drawing/2014/main" val="1127998953"/>
                    </a:ext>
                  </a:extLst>
                </a:gridCol>
                <a:gridCol w="1717016">
                  <a:extLst>
                    <a:ext uri="{9D8B030D-6E8A-4147-A177-3AD203B41FA5}">
                      <a16:colId xmlns:a16="http://schemas.microsoft.com/office/drawing/2014/main" val="329110359"/>
                    </a:ext>
                  </a:extLst>
                </a:gridCol>
                <a:gridCol w="880873">
                  <a:extLst>
                    <a:ext uri="{9D8B030D-6E8A-4147-A177-3AD203B41FA5}">
                      <a16:colId xmlns:a16="http://schemas.microsoft.com/office/drawing/2014/main" val="2207108162"/>
                    </a:ext>
                  </a:extLst>
                </a:gridCol>
                <a:gridCol w="886602">
                  <a:extLst>
                    <a:ext uri="{9D8B030D-6E8A-4147-A177-3AD203B41FA5}">
                      <a16:colId xmlns:a16="http://schemas.microsoft.com/office/drawing/2014/main" val="624673017"/>
                    </a:ext>
                  </a:extLst>
                </a:gridCol>
              </a:tblGrid>
              <a:tr h="500418">
                <a:tc>
                  <a:txBody>
                    <a:bodyPr/>
                    <a:lstStyle/>
                    <a:p>
                      <a:pPr algn="l" rtl="0"/>
                      <a:r>
                        <a:rPr lang="en-US" sz="2400" dirty="0"/>
                        <a:t>Screen Size</a:t>
                      </a:r>
                      <a:endParaRPr lang="he-IL" sz="2400" dirty="0"/>
                    </a:p>
                  </a:txBody>
                  <a:tcPr marL="123391" marR="123391" marT="61695" marB="61695"/>
                </a:tc>
                <a:tc>
                  <a:txBody>
                    <a:bodyPr/>
                    <a:lstStyle/>
                    <a:p>
                      <a:pPr algn="l" rtl="0"/>
                      <a:r>
                        <a:rPr lang="en-US" sz="2400" dirty="0"/>
                        <a:t>Detail</a:t>
                      </a:r>
                      <a:endParaRPr lang="he-IL" sz="2400" dirty="0"/>
                    </a:p>
                  </a:txBody>
                  <a:tcPr marL="123391" marR="123391" marT="61695" marB="61695"/>
                </a:tc>
                <a:tc>
                  <a:txBody>
                    <a:bodyPr/>
                    <a:lstStyle/>
                    <a:p>
                      <a:pPr algn="l" rtl="0"/>
                      <a:r>
                        <a:rPr lang="en-US" sz="2400" dirty="0"/>
                        <a:t>Unit</a:t>
                      </a:r>
                      <a:endParaRPr lang="he-IL" sz="2400" dirty="0"/>
                    </a:p>
                  </a:txBody>
                  <a:tcPr marL="123391" marR="123391" marT="61695" marB="61695"/>
                </a:tc>
                <a:tc>
                  <a:txBody>
                    <a:bodyPr/>
                    <a:lstStyle/>
                    <a:p>
                      <a:pPr algn="l" rtl="0"/>
                      <a:r>
                        <a:rPr lang="en-US" sz="2400" dirty="0"/>
                        <a:t>No.</a:t>
                      </a:r>
                      <a:endParaRPr lang="he-IL" sz="2400" dirty="0"/>
                    </a:p>
                  </a:txBody>
                  <a:tcPr marL="123391" marR="123391" marT="61695" marB="61695"/>
                </a:tc>
                <a:extLst>
                  <a:ext uri="{0D108BD9-81ED-4DB2-BD59-A6C34878D82A}">
                    <a16:rowId xmlns:a16="http://schemas.microsoft.com/office/drawing/2014/main" val="303428471"/>
                  </a:ext>
                </a:extLst>
              </a:tr>
              <a:tr h="500418">
                <a:tc>
                  <a:txBody>
                    <a:bodyPr/>
                    <a:lstStyle/>
                    <a:p>
                      <a:pPr algn="l" rtl="0"/>
                      <a:r>
                        <a:rPr lang="en-US" sz="2400" b="0" i="0" kern="1200" dirty="0">
                          <a:solidFill>
                            <a:schemeClr val="dk1"/>
                          </a:solidFill>
                          <a:effectLst/>
                          <a:latin typeface="+mn-lt"/>
                          <a:ea typeface="+mn-ea"/>
                          <a:cs typeface="+mn-cs"/>
                        </a:rPr>
                        <a:t>0px-599px </a:t>
                      </a:r>
                      <a:endParaRPr lang="he-IL" sz="2400" dirty="0"/>
                    </a:p>
                  </a:txBody>
                  <a:tcPr marL="123391" marR="123391" marT="61695" marB="61695"/>
                </a:tc>
                <a:tc>
                  <a:txBody>
                    <a:bodyPr/>
                    <a:lstStyle/>
                    <a:p>
                      <a:pPr algn="l" rtl="0"/>
                      <a:r>
                        <a:rPr lang="en-US" sz="2400" b="0" i="0" kern="1200" dirty="0">
                          <a:solidFill>
                            <a:schemeClr val="dk1"/>
                          </a:solidFill>
                          <a:effectLst/>
                          <a:latin typeface="+mn-lt"/>
                          <a:ea typeface="+mn-ea"/>
                          <a:cs typeface="+mn-cs"/>
                        </a:rPr>
                        <a:t>extra-small</a:t>
                      </a:r>
                      <a:endParaRPr lang="he-IL" sz="2400" dirty="0"/>
                    </a:p>
                  </a:txBody>
                  <a:tcPr marL="123391" marR="123391" marT="61695" marB="61695"/>
                </a:tc>
                <a:tc>
                  <a:txBody>
                    <a:bodyPr/>
                    <a:lstStyle/>
                    <a:p>
                      <a:pPr algn="l" rtl="0"/>
                      <a:r>
                        <a:rPr lang="en-US" sz="2400" b="1" i="0" kern="1200" dirty="0" err="1">
                          <a:solidFill>
                            <a:schemeClr val="dk1"/>
                          </a:solidFill>
                          <a:effectLst/>
                          <a:latin typeface="+mn-lt"/>
                          <a:ea typeface="+mn-ea"/>
                          <a:cs typeface="+mn-cs"/>
                        </a:rPr>
                        <a:t>xs</a:t>
                      </a:r>
                      <a:endParaRPr lang="he-IL" sz="2400" dirty="0"/>
                    </a:p>
                  </a:txBody>
                  <a:tcPr marL="123391" marR="123391" marT="61695" marB="61695"/>
                </a:tc>
                <a:tc>
                  <a:txBody>
                    <a:bodyPr/>
                    <a:lstStyle/>
                    <a:p>
                      <a:pPr algn="l" rtl="0"/>
                      <a:r>
                        <a:rPr lang="en-US" sz="2400" dirty="0"/>
                        <a:t>1.</a:t>
                      </a:r>
                      <a:endParaRPr lang="he-IL" sz="2400" dirty="0"/>
                    </a:p>
                  </a:txBody>
                  <a:tcPr marL="123391" marR="123391" marT="61695" marB="61695"/>
                </a:tc>
                <a:extLst>
                  <a:ext uri="{0D108BD9-81ED-4DB2-BD59-A6C34878D82A}">
                    <a16:rowId xmlns:a16="http://schemas.microsoft.com/office/drawing/2014/main" val="1607789720"/>
                  </a:ext>
                </a:extLst>
              </a:tr>
              <a:tr h="500418">
                <a:tc>
                  <a:txBody>
                    <a:bodyPr/>
                    <a:lstStyle/>
                    <a:p>
                      <a:pPr algn="l" rtl="0"/>
                      <a:r>
                        <a:rPr lang="en-US" sz="2400" b="0" i="0" kern="1200" dirty="0">
                          <a:solidFill>
                            <a:schemeClr val="dk1"/>
                          </a:solidFill>
                          <a:effectLst/>
                          <a:latin typeface="+mn-lt"/>
                          <a:ea typeface="+mn-ea"/>
                          <a:cs typeface="+mn-cs"/>
                        </a:rPr>
                        <a:t>600px-899px</a:t>
                      </a:r>
                      <a:endParaRPr lang="he-IL" sz="2400" dirty="0"/>
                    </a:p>
                  </a:txBody>
                  <a:tcPr marL="123391" marR="123391" marT="61695" marB="61695"/>
                </a:tc>
                <a:tc>
                  <a:txBody>
                    <a:bodyPr/>
                    <a:lstStyle/>
                    <a:p>
                      <a:pPr algn="l" rtl="0"/>
                      <a:r>
                        <a:rPr lang="en-US" sz="2400" b="0" i="0" kern="1200" dirty="0">
                          <a:solidFill>
                            <a:schemeClr val="dk1"/>
                          </a:solidFill>
                          <a:effectLst/>
                          <a:latin typeface="+mn-lt"/>
                          <a:ea typeface="+mn-ea"/>
                          <a:cs typeface="+mn-cs"/>
                        </a:rPr>
                        <a:t>small</a:t>
                      </a:r>
                      <a:endParaRPr lang="he-IL" sz="2400" dirty="0"/>
                    </a:p>
                  </a:txBody>
                  <a:tcPr marL="123391" marR="123391" marT="61695" marB="61695"/>
                </a:tc>
                <a:tc>
                  <a:txBody>
                    <a:bodyPr/>
                    <a:lstStyle/>
                    <a:p>
                      <a:pPr algn="l" rtl="0"/>
                      <a:r>
                        <a:rPr lang="en-US" sz="2400" b="1" i="0" kern="1200" dirty="0" err="1">
                          <a:solidFill>
                            <a:schemeClr val="dk1"/>
                          </a:solidFill>
                          <a:effectLst/>
                          <a:latin typeface="+mn-lt"/>
                          <a:ea typeface="+mn-ea"/>
                          <a:cs typeface="+mn-cs"/>
                        </a:rPr>
                        <a:t>sm</a:t>
                      </a:r>
                      <a:endParaRPr lang="he-IL" sz="2400" dirty="0"/>
                    </a:p>
                  </a:txBody>
                  <a:tcPr marL="123391" marR="123391" marT="61695" marB="61695"/>
                </a:tc>
                <a:tc>
                  <a:txBody>
                    <a:bodyPr/>
                    <a:lstStyle/>
                    <a:p>
                      <a:pPr algn="l" rtl="0"/>
                      <a:r>
                        <a:rPr lang="en-US" sz="2400" dirty="0"/>
                        <a:t>2.</a:t>
                      </a:r>
                      <a:endParaRPr lang="he-IL" sz="2400" dirty="0"/>
                    </a:p>
                  </a:txBody>
                  <a:tcPr marL="123391" marR="123391" marT="61695" marB="61695"/>
                </a:tc>
                <a:extLst>
                  <a:ext uri="{0D108BD9-81ED-4DB2-BD59-A6C34878D82A}">
                    <a16:rowId xmlns:a16="http://schemas.microsoft.com/office/drawing/2014/main" val="2932657311"/>
                  </a:ext>
                </a:extLst>
              </a:tr>
              <a:tr h="500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900px-1199px</a:t>
                      </a:r>
                    </a:p>
                  </a:txBody>
                  <a:tcPr marL="123391" marR="123391" marT="61695" marB="61695"/>
                </a:tc>
                <a:tc>
                  <a:txBody>
                    <a:bodyPr/>
                    <a:lstStyle/>
                    <a:p>
                      <a:pPr algn="l" rtl="0"/>
                      <a:r>
                        <a:rPr lang="en-US" sz="2400" b="0" i="0" kern="1200" dirty="0">
                          <a:solidFill>
                            <a:schemeClr val="dk1"/>
                          </a:solidFill>
                          <a:effectLst/>
                          <a:latin typeface="+mn-lt"/>
                          <a:ea typeface="+mn-ea"/>
                          <a:cs typeface="+mn-cs"/>
                        </a:rPr>
                        <a:t>medium</a:t>
                      </a:r>
                      <a:endParaRPr lang="he-IL" sz="2400" dirty="0"/>
                    </a:p>
                  </a:txBody>
                  <a:tcPr marL="123391" marR="123391" marT="61695" marB="61695"/>
                </a:tc>
                <a:tc>
                  <a:txBody>
                    <a:bodyPr/>
                    <a:lstStyle/>
                    <a:p>
                      <a:pPr algn="l" rtl="0"/>
                      <a:r>
                        <a:rPr lang="en-US" sz="2400" b="1" i="0" kern="1200" dirty="0">
                          <a:solidFill>
                            <a:schemeClr val="dk1"/>
                          </a:solidFill>
                          <a:effectLst/>
                          <a:latin typeface="+mn-lt"/>
                          <a:ea typeface="+mn-ea"/>
                          <a:cs typeface="+mn-cs"/>
                        </a:rPr>
                        <a:t>md</a:t>
                      </a:r>
                      <a:endParaRPr lang="he-IL" sz="2400" dirty="0"/>
                    </a:p>
                  </a:txBody>
                  <a:tcPr marL="123391" marR="123391" marT="61695" marB="61695"/>
                </a:tc>
                <a:tc>
                  <a:txBody>
                    <a:bodyPr/>
                    <a:lstStyle/>
                    <a:p>
                      <a:pPr algn="l" rtl="0"/>
                      <a:r>
                        <a:rPr lang="en-US" sz="2400" dirty="0"/>
                        <a:t>3.</a:t>
                      </a:r>
                      <a:endParaRPr lang="he-IL" sz="2400" dirty="0"/>
                    </a:p>
                  </a:txBody>
                  <a:tcPr marL="123391" marR="123391" marT="61695" marB="61695"/>
                </a:tc>
                <a:extLst>
                  <a:ext uri="{0D108BD9-81ED-4DB2-BD59-A6C34878D82A}">
                    <a16:rowId xmlns:a16="http://schemas.microsoft.com/office/drawing/2014/main" val="2827068409"/>
                  </a:ext>
                </a:extLst>
              </a:tr>
              <a:tr h="500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1200px-1536px</a:t>
                      </a:r>
                    </a:p>
                  </a:txBody>
                  <a:tcPr marL="123391" marR="123391" marT="61695" marB="61695"/>
                </a:tc>
                <a:tc>
                  <a:txBody>
                    <a:bodyPr/>
                    <a:lstStyle/>
                    <a:p>
                      <a:pPr algn="l" rtl="0"/>
                      <a:r>
                        <a:rPr lang="en-US" sz="2400" b="0" i="0" kern="1200" dirty="0">
                          <a:solidFill>
                            <a:schemeClr val="dk1"/>
                          </a:solidFill>
                          <a:effectLst/>
                          <a:latin typeface="+mn-lt"/>
                          <a:ea typeface="+mn-ea"/>
                          <a:cs typeface="+mn-cs"/>
                        </a:rPr>
                        <a:t>large</a:t>
                      </a:r>
                      <a:endParaRPr lang="he-IL" sz="2400" dirty="0"/>
                    </a:p>
                  </a:txBody>
                  <a:tcPr marL="123391" marR="123391" marT="61695" marB="61695"/>
                </a:tc>
                <a:tc>
                  <a:txBody>
                    <a:bodyPr/>
                    <a:lstStyle/>
                    <a:p>
                      <a:pPr algn="l" rtl="0"/>
                      <a:r>
                        <a:rPr lang="en-US" sz="2400" b="1" i="0" kern="1200" dirty="0">
                          <a:solidFill>
                            <a:schemeClr val="dk1"/>
                          </a:solidFill>
                          <a:effectLst/>
                          <a:latin typeface="+mn-lt"/>
                          <a:ea typeface="+mn-ea"/>
                          <a:cs typeface="+mn-cs"/>
                        </a:rPr>
                        <a:t>lg</a:t>
                      </a:r>
                      <a:endParaRPr lang="he-IL" sz="2400" dirty="0"/>
                    </a:p>
                  </a:txBody>
                  <a:tcPr marL="123391" marR="123391" marT="61695" marB="61695"/>
                </a:tc>
                <a:tc>
                  <a:txBody>
                    <a:bodyPr/>
                    <a:lstStyle/>
                    <a:p>
                      <a:pPr algn="l" rtl="0"/>
                      <a:r>
                        <a:rPr lang="en-US" sz="2400" dirty="0"/>
                        <a:t>4.</a:t>
                      </a:r>
                      <a:endParaRPr lang="he-IL" sz="2400" dirty="0"/>
                    </a:p>
                  </a:txBody>
                  <a:tcPr marL="123391" marR="123391" marT="61695" marB="61695"/>
                </a:tc>
                <a:extLst>
                  <a:ext uri="{0D108BD9-81ED-4DB2-BD59-A6C34878D82A}">
                    <a16:rowId xmlns:a16="http://schemas.microsoft.com/office/drawing/2014/main" val="1815925264"/>
                  </a:ext>
                </a:extLst>
              </a:tr>
              <a:tr h="500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1536px</a:t>
                      </a:r>
                      <a:r>
                        <a:rPr lang="he-IL" sz="2400" b="0" i="0" kern="1200" dirty="0">
                          <a:solidFill>
                            <a:schemeClr val="dk1"/>
                          </a:solidFill>
                          <a:effectLst/>
                          <a:latin typeface="+mn-lt"/>
                          <a:ea typeface="+mn-ea"/>
                          <a:cs typeface="+mn-cs"/>
                        </a:rPr>
                        <a:t> </a:t>
                      </a:r>
                      <a:r>
                        <a:rPr lang="en-US" sz="2400" b="0" i="0" kern="1200" dirty="0">
                          <a:solidFill>
                            <a:schemeClr val="dk1"/>
                          </a:solidFill>
                          <a:effectLst/>
                          <a:latin typeface="+mn-lt"/>
                          <a:ea typeface="+mn-ea"/>
                          <a:cs typeface="+mn-cs"/>
                        </a:rPr>
                        <a:t>- above</a:t>
                      </a:r>
                    </a:p>
                  </a:txBody>
                  <a:tcPr marL="123391" marR="123391" marT="61695" marB="61695"/>
                </a:tc>
                <a:tc>
                  <a:txBody>
                    <a:bodyPr/>
                    <a:lstStyle/>
                    <a:p>
                      <a:pPr algn="l" rtl="0"/>
                      <a:r>
                        <a:rPr lang="en-US" sz="2400" b="0" i="0" kern="1200" dirty="0">
                          <a:solidFill>
                            <a:schemeClr val="dk1"/>
                          </a:solidFill>
                          <a:effectLst/>
                          <a:latin typeface="+mn-lt"/>
                          <a:ea typeface="+mn-ea"/>
                          <a:cs typeface="+mn-cs"/>
                        </a:rPr>
                        <a:t>extra-large</a:t>
                      </a:r>
                      <a:endParaRPr lang="he-IL" sz="2400" dirty="0"/>
                    </a:p>
                  </a:txBody>
                  <a:tcPr marL="123391" marR="123391" marT="61695" marB="61695"/>
                </a:tc>
                <a:tc>
                  <a:txBody>
                    <a:bodyPr/>
                    <a:lstStyle/>
                    <a:p>
                      <a:pPr algn="l" rtl="0"/>
                      <a:r>
                        <a:rPr lang="en-US" sz="2400" b="1" i="0" kern="1200" dirty="0">
                          <a:solidFill>
                            <a:schemeClr val="dk1"/>
                          </a:solidFill>
                          <a:effectLst/>
                          <a:latin typeface="+mn-lt"/>
                          <a:ea typeface="+mn-ea"/>
                          <a:cs typeface="+mn-cs"/>
                        </a:rPr>
                        <a:t>xl</a:t>
                      </a:r>
                      <a:endParaRPr lang="he-IL" sz="2400" dirty="0"/>
                    </a:p>
                  </a:txBody>
                  <a:tcPr marL="123391" marR="123391" marT="61695" marB="61695"/>
                </a:tc>
                <a:tc>
                  <a:txBody>
                    <a:bodyPr/>
                    <a:lstStyle/>
                    <a:p>
                      <a:pPr algn="l" rtl="0"/>
                      <a:r>
                        <a:rPr lang="en-US" sz="2400" dirty="0"/>
                        <a:t>5.</a:t>
                      </a:r>
                      <a:endParaRPr lang="he-IL" sz="2400" dirty="0"/>
                    </a:p>
                  </a:txBody>
                  <a:tcPr marL="123391" marR="123391" marT="61695" marB="61695"/>
                </a:tc>
                <a:extLst>
                  <a:ext uri="{0D108BD9-81ED-4DB2-BD59-A6C34878D82A}">
                    <a16:rowId xmlns:a16="http://schemas.microsoft.com/office/drawing/2014/main" val="2535728128"/>
                  </a:ext>
                </a:extLst>
              </a:tr>
            </a:tbl>
          </a:graphicData>
        </a:graphic>
      </p:graphicFrame>
    </p:spTree>
    <p:extLst>
      <p:ext uri="{BB962C8B-B14F-4D97-AF65-F5344CB8AC3E}">
        <p14:creationId xmlns:p14="http://schemas.microsoft.com/office/powerpoint/2010/main" val="863199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Grid Spacing</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אם נהיה מעוניינים ברווח שונה בין השורות והעמודות בין התוכן נוכל להגדיר אותם בנפרד</a:t>
            </a:r>
          </a:p>
          <a:p>
            <a:pPr>
              <a:buFont typeface="Wingdings" panose="05000000000000000000" pitchFamily="2" charset="2"/>
              <a:buChar char="§"/>
            </a:pPr>
            <a:r>
              <a:rPr lang="en-US" sz="2000" dirty="0" err="1">
                <a:solidFill>
                  <a:schemeClr val="bg1"/>
                </a:solidFill>
                <a:latin typeface="Calibri Light" panose="020F0302020204030204" pitchFamily="34" charset="0"/>
                <a:cs typeface="Calibri Light" panose="020F0302020204030204" pitchFamily="34" charset="0"/>
              </a:rPr>
              <a:t>rowSpacing</a:t>
            </a:r>
            <a:r>
              <a:rPr lang="he-IL" sz="2000" dirty="0">
                <a:solidFill>
                  <a:schemeClr val="bg1"/>
                </a:solidFill>
                <a:latin typeface="Calibri Light" panose="020F0302020204030204" pitchFamily="34" charset="0"/>
                <a:cs typeface="Calibri Light" panose="020F0302020204030204" pitchFamily="34" charset="0"/>
              </a:rPr>
              <a:t>  - הרווח בין השורות</a:t>
            </a:r>
          </a:p>
          <a:p>
            <a:pPr>
              <a:buFont typeface="Wingdings" panose="05000000000000000000" pitchFamily="2" charset="2"/>
              <a:buChar char="§"/>
            </a:pPr>
            <a:r>
              <a:rPr lang="en-US" sz="2000" dirty="0" err="1">
                <a:solidFill>
                  <a:schemeClr val="bg1"/>
                </a:solidFill>
                <a:latin typeface="Calibri Light" panose="020F0302020204030204" pitchFamily="34" charset="0"/>
                <a:cs typeface="Calibri Light" panose="020F0302020204030204" pitchFamily="34" charset="0"/>
              </a:rPr>
              <a:t>columnSpacing</a:t>
            </a:r>
            <a:r>
              <a:rPr lang="he-IL" sz="2000" dirty="0">
                <a:solidFill>
                  <a:schemeClr val="bg1"/>
                </a:solidFill>
                <a:latin typeface="Calibri Light" panose="020F0302020204030204" pitchFamily="34" charset="0"/>
                <a:cs typeface="Calibri Light" panose="020F0302020204030204" pitchFamily="34" charset="0"/>
              </a:rPr>
              <a:t>  - הרווח בין העמודות</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E3EE80E2-06D8-34E5-E531-A8D408FA3E54}"/>
              </a:ext>
            </a:extLst>
          </p:cNvPr>
          <p:cNvPicPr>
            <a:picLocks noChangeAspect="1"/>
          </p:cNvPicPr>
          <p:nvPr/>
        </p:nvPicPr>
        <p:blipFill>
          <a:blip r:embed="rId4"/>
          <a:stretch>
            <a:fillRect/>
          </a:stretch>
        </p:blipFill>
        <p:spPr>
          <a:xfrm>
            <a:off x="309730" y="343388"/>
            <a:ext cx="7187496" cy="4237002"/>
          </a:xfrm>
          <a:prstGeom prst="rect">
            <a:avLst/>
          </a:prstGeom>
        </p:spPr>
      </p:pic>
      <p:pic>
        <p:nvPicPr>
          <p:cNvPr id="11" name="תמונה 10">
            <a:extLst>
              <a:ext uri="{FF2B5EF4-FFF2-40B4-BE49-F238E27FC236}">
                <a16:creationId xmlns:a16="http://schemas.microsoft.com/office/drawing/2014/main" id="{3F0DE8CC-3DCE-DFA6-07F4-A5AB0E441C40}"/>
              </a:ext>
            </a:extLst>
          </p:cNvPr>
          <p:cNvPicPr>
            <a:picLocks noChangeAspect="1"/>
          </p:cNvPicPr>
          <p:nvPr/>
        </p:nvPicPr>
        <p:blipFill>
          <a:blip r:embed="rId5"/>
          <a:stretch>
            <a:fillRect/>
          </a:stretch>
        </p:blipFill>
        <p:spPr>
          <a:xfrm>
            <a:off x="1020850" y="4788880"/>
            <a:ext cx="6039693" cy="1571844"/>
          </a:xfrm>
          <a:prstGeom prst="rect">
            <a:avLst/>
          </a:prstGeom>
        </p:spPr>
      </p:pic>
    </p:spTree>
    <p:extLst>
      <p:ext uri="{BB962C8B-B14F-4D97-AF65-F5344CB8AC3E}">
        <p14:creationId xmlns:p14="http://schemas.microsoft.com/office/powerpoint/2010/main" val="398862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Grid direction</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445849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 ביכולתנו להפוך את סדר הופעת האלמנטים באמצעות המאפיין </a:t>
            </a:r>
            <a:r>
              <a:rPr lang="en-US" sz="2000" dirty="0">
                <a:solidFill>
                  <a:schemeClr val="bg1"/>
                </a:solidFill>
                <a:latin typeface="Calibri Light" panose="020F0302020204030204" pitchFamily="34" charset="0"/>
                <a:cs typeface="Calibri Light" panose="020F0302020204030204" pitchFamily="34" charset="0"/>
              </a:rPr>
              <a:t>direction</a:t>
            </a:r>
            <a:r>
              <a:rPr lang="he-IL" sz="2000" dirty="0">
                <a:solidFill>
                  <a:schemeClr val="bg1"/>
                </a:solidFill>
                <a:latin typeface="Calibri Light" panose="020F0302020204030204" pitchFamily="34" charset="0"/>
                <a:cs typeface="Calibri Light" panose="020F0302020204030204" pitchFamily="34" charset="0"/>
              </a:rPr>
              <a:t> שאותו נוסיף לקומפוננט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שעוטפת את התוכן</a:t>
            </a:r>
            <a:endParaRPr lang="en-US"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row</a:t>
            </a:r>
            <a:r>
              <a:rPr lang="he-IL" sz="2000" dirty="0">
                <a:solidFill>
                  <a:schemeClr val="bg1"/>
                </a:solidFill>
                <a:latin typeface="Calibri Light" panose="020F0302020204030204" pitchFamily="34" charset="0"/>
                <a:cs typeface="Calibri Light" panose="020F0302020204030204" pitchFamily="34" charset="0"/>
              </a:rPr>
              <a:t>  - הערך הדיפולטיבי משמאל לימין</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row-reverse</a:t>
            </a:r>
            <a:r>
              <a:rPr lang="he-IL" sz="2000" dirty="0">
                <a:solidFill>
                  <a:schemeClr val="bg1"/>
                </a:solidFill>
                <a:latin typeface="Calibri Light" panose="020F0302020204030204" pitchFamily="34" charset="0"/>
                <a:cs typeface="Calibri Light" panose="020F0302020204030204" pitchFamily="34" charset="0"/>
              </a:rPr>
              <a:t> – מימין לשמאל</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column</a:t>
            </a:r>
            <a:r>
              <a:rPr lang="he-IL" sz="2000" dirty="0">
                <a:solidFill>
                  <a:schemeClr val="bg1"/>
                </a:solidFill>
                <a:latin typeface="Calibri Light" panose="020F0302020204030204" pitchFamily="34" charset="0"/>
                <a:cs typeface="Calibri Light" panose="020F0302020204030204" pitchFamily="34" charset="0"/>
              </a:rPr>
              <a:t>  - סדר עולה של האלמנטים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column-reverse</a:t>
            </a:r>
            <a:r>
              <a:rPr lang="he-IL" sz="2000" dirty="0">
                <a:solidFill>
                  <a:schemeClr val="bg1"/>
                </a:solidFill>
                <a:latin typeface="Calibri Light" panose="020F0302020204030204" pitchFamily="34" charset="0"/>
                <a:cs typeface="Calibri Light" panose="020F0302020204030204" pitchFamily="34" charset="0"/>
              </a:rPr>
              <a:t>  - סדר יורד של האלמנטים</a:t>
            </a:r>
          </a:p>
          <a:p>
            <a:pPr marL="0" indent="0">
              <a:buNone/>
            </a:pPr>
            <a:r>
              <a:rPr lang="he-IL" sz="2000"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בגלל שקבענו סדר הפוך של התוכן ניתן לראות כי האלמנטים מסודרים מצד ימין לשמאל</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7C295E16-A817-9137-B3E4-247B7A62ABB0}"/>
              </a:ext>
            </a:extLst>
          </p:cNvPr>
          <p:cNvPicPr>
            <a:picLocks noChangeAspect="1"/>
          </p:cNvPicPr>
          <p:nvPr/>
        </p:nvPicPr>
        <p:blipFill>
          <a:blip r:embed="rId4"/>
          <a:stretch>
            <a:fillRect/>
          </a:stretch>
        </p:blipFill>
        <p:spPr>
          <a:xfrm>
            <a:off x="318685" y="1032095"/>
            <a:ext cx="7192731" cy="3849631"/>
          </a:xfrm>
          <a:prstGeom prst="rect">
            <a:avLst/>
          </a:prstGeom>
        </p:spPr>
      </p:pic>
      <p:pic>
        <p:nvPicPr>
          <p:cNvPr id="10" name="תמונה 9">
            <a:extLst>
              <a:ext uri="{FF2B5EF4-FFF2-40B4-BE49-F238E27FC236}">
                <a16:creationId xmlns:a16="http://schemas.microsoft.com/office/drawing/2014/main" id="{53C78D55-5A91-8CE5-DB5F-66673503A87E}"/>
              </a:ext>
            </a:extLst>
          </p:cNvPr>
          <p:cNvPicPr>
            <a:picLocks noChangeAspect="1"/>
          </p:cNvPicPr>
          <p:nvPr/>
        </p:nvPicPr>
        <p:blipFill>
          <a:blip r:embed="rId5"/>
          <a:stretch>
            <a:fillRect/>
          </a:stretch>
        </p:blipFill>
        <p:spPr>
          <a:xfrm>
            <a:off x="738020" y="5040545"/>
            <a:ext cx="6354062" cy="1409897"/>
          </a:xfrm>
          <a:prstGeom prst="rect">
            <a:avLst/>
          </a:prstGeom>
        </p:spPr>
      </p:pic>
      <p:cxnSp>
        <p:nvCxnSpPr>
          <p:cNvPr id="13" name="מחבר: מרפקי 12">
            <a:extLst>
              <a:ext uri="{FF2B5EF4-FFF2-40B4-BE49-F238E27FC236}">
                <a16:creationId xmlns:a16="http://schemas.microsoft.com/office/drawing/2014/main" id="{C1AB9736-BB5E-E6AC-59C9-A6611D67A5D4}"/>
              </a:ext>
            </a:extLst>
          </p:cNvPr>
          <p:cNvCxnSpPr>
            <a:cxnSpLocks/>
          </p:cNvCxnSpPr>
          <p:nvPr/>
        </p:nvCxnSpPr>
        <p:spPr>
          <a:xfrm rot="10800000">
            <a:off x="6050181" y="1367406"/>
            <a:ext cx="3001541" cy="1493240"/>
          </a:xfrm>
          <a:prstGeom prst="bentConnector3">
            <a:avLst>
              <a:gd name="adj1" fmla="val 455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0C5D311C-02E0-CABD-35B7-5D556848FC7D}"/>
              </a:ext>
            </a:extLst>
          </p:cNvPr>
          <p:cNvCxnSpPr>
            <a:cxnSpLocks/>
            <a:stCxn id="3" idx="2"/>
            <a:endCxn id="10" idx="3"/>
          </p:cNvCxnSpPr>
          <p:nvPr/>
        </p:nvCxnSpPr>
        <p:spPr>
          <a:xfrm rot="5400000">
            <a:off x="8416719" y="4165958"/>
            <a:ext cx="254900" cy="29041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605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26292" y="577746"/>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Justify-content</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26292" y="1517477"/>
            <a:ext cx="4190259" cy="4535702"/>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סידור התוכן במיכל</a:t>
            </a:r>
            <a:endParaRPr lang="en-US"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center</a:t>
            </a:r>
            <a:r>
              <a:rPr lang="he-IL" sz="2000" dirty="0">
                <a:solidFill>
                  <a:schemeClr val="bg1"/>
                </a:solidFill>
                <a:latin typeface="Calibri Light" panose="020F0302020204030204" pitchFamily="34" charset="0"/>
                <a:cs typeface="Calibri Light" panose="020F0302020204030204" pitchFamily="34" charset="0"/>
              </a:rPr>
              <a:t>  - מרכוז התוכן</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flex-start</a:t>
            </a:r>
            <a:r>
              <a:rPr lang="he-IL" sz="2000" dirty="0">
                <a:solidFill>
                  <a:schemeClr val="bg1"/>
                </a:solidFill>
                <a:latin typeface="Calibri Light" panose="020F0302020204030204" pitchFamily="34" charset="0"/>
                <a:cs typeface="Calibri Light" panose="020F0302020204030204" pitchFamily="34" charset="0"/>
              </a:rPr>
              <a:t> – הצמדה לשמאל (אם לא שינינו את מאפיין </a:t>
            </a:r>
            <a:r>
              <a:rPr lang="en-US" sz="2000" dirty="0">
                <a:solidFill>
                  <a:schemeClr val="bg1"/>
                </a:solidFill>
                <a:latin typeface="Calibri Light" panose="020F0302020204030204" pitchFamily="34" charset="0"/>
                <a:cs typeface="Calibri Light" panose="020F0302020204030204" pitchFamily="34" charset="0"/>
              </a:rPr>
              <a:t>direction</a:t>
            </a:r>
            <a:r>
              <a:rPr lang="he-IL" sz="2000" dirty="0">
                <a:solidFill>
                  <a:schemeClr val="bg1"/>
                </a:solidFill>
                <a:latin typeface="Calibri Light" panose="020F0302020204030204" pitchFamily="34" charset="0"/>
                <a:cs typeface="Calibri Light" panose="020F0302020204030204" pitchFamily="34" charset="0"/>
              </a:rPr>
              <a:t> ל – </a:t>
            </a:r>
            <a:r>
              <a:rPr lang="en-US" sz="2000" dirty="0">
                <a:solidFill>
                  <a:schemeClr val="bg1"/>
                </a:solidFill>
                <a:latin typeface="Calibri Light" panose="020F0302020204030204" pitchFamily="34" charset="0"/>
                <a:cs typeface="Calibri Light" panose="020F0302020204030204" pitchFamily="34" charset="0"/>
              </a:rPr>
              <a:t>row-reverse</a:t>
            </a:r>
            <a:r>
              <a:rPr lang="he-IL" sz="2000" dirty="0">
                <a:solidFill>
                  <a:schemeClr val="bg1"/>
                </a:solidFill>
                <a:latin typeface="Calibri Light" panose="020F0302020204030204" pitchFamily="34" charset="0"/>
                <a:cs typeface="Calibri Light" panose="020F0302020204030204" pitchFamily="34" charset="0"/>
              </a:rPr>
              <a:t>)</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flex-end</a:t>
            </a:r>
            <a:r>
              <a:rPr lang="he-IL" sz="2000" dirty="0">
                <a:solidFill>
                  <a:schemeClr val="bg1"/>
                </a:solidFill>
                <a:latin typeface="Calibri Light" panose="020F0302020204030204" pitchFamily="34" charset="0"/>
                <a:cs typeface="Calibri Light" panose="020F0302020204030204" pitchFamily="34" charset="0"/>
              </a:rPr>
              <a:t> – הצמדה לימין (אם לא שינינו את מאפיין </a:t>
            </a:r>
            <a:r>
              <a:rPr lang="en-US" sz="2000" dirty="0">
                <a:solidFill>
                  <a:schemeClr val="bg1"/>
                </a:solidFill>
                <a:latin typeface="Calibri Light" panose="020F0302020204030204" pitchFamily="34" charset="0"/>
                <a:cs typeface="Calibri Light" panose="020F0302020204030204" pitchFamily="34" charset="0"/>
              </a:rPr>
              <a:t>direction</a:t>
            </a:r>
            <a:r>
              <a:rPr lang="he-IL" sz="2000" dirty="0">
                <a:solidFill>
                  <a:schemeClr val="bg1"/>
                </a:solidFill>
                <a:latin typeface="Calibri Light" panose="020F0302020204030204" pitchFamily="34" charset="0"/>
                <a:cs typeface="Calibri Light" panose="020F0302020204030204" pitchFamily="34" charset="0"/>
              </a:rPr>
              <a:t> ל – </a:t>
            </a:r>
            <a:r>
              <a:rPr lang="en-US" sz="2000" dirty="0">
                <a:solidFill>
                  <a:schemeClr val="bg1"/>
                </a:solidFill>
                <a:latin typeface="Calibri Light" panose="020F0302020204030204" pitchFamily="34" charset="0"/>
                <a:cs typeface="Calibri Light" panose="020F0302020204030204" pitchFamily="34" charset="0"/>
              </a:rPr>
              <a:t>row-reverse</a:t>
            </a:r>
            <a:r>
              <a:rPr lang="he-IL" sz="2000" dirty="0">
                <a:solidFill>
                  <a:schemeClr val="bg1"/>
                </a:solidFill>
                <a:latin typeface="Calibri Light" panose="020F0302020204030204" pitchFamily="34" charset="0"/>
                <a:cs typeface="Calibri Light" panose="020F0302020204030204" pitchFamily="34" charset="0"/>
              </a:rPr>
              <a:t>)</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space-between</a:t>
            </a:r>
            <a:r>
              <a:rPr lang="he-IL" sz="2000" dirty="0">
                <a:solidFill>
                  <a:schemeClr val="bg1"/>
                </a:solidFill>
                <a:latin typeface="Calibri Light" panose="020F0302020204030204" pitchFamily="34" charset="0"/>
                <a:cs typeface="Calibri Light" panose="020F0302020204030204" pitchFamily="34" charset="0"/>
              </a:rPr>
              <a:t> – אלמנט ראשון מוצמד לשמאל, אלמנט אחרון מוצמד לימין וכל שאר האלמנטים עם רווחים שווים ביניהם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space-around</a:t>
            </a:r>
            <a:r>
              <a:rPr lang="he-IL" sz="2000" dirty="0">
                <a:solidFill>
                  <a:schemeClr val="bg1"/>
                </a:solidFill>
                <a:latin typeface="Calibri Light" panose="020F0302020204030204" pitchFamily="34" charset="0"/>
                <a:cs typeface="Calibri Light" panose="020F0302020204030204" pitchFamily="34" charset="0"/>
              </a:rPr>
              <a:t> – רווחים שווים בין כל האלמנטים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space-evenly</a:t>
            </a:r>
            <a:r>
              <a:rPr lang="he-IL" sz="2000" dirty="0">
                <a:solidFill>
                  <a:schemeClr val="bg1"/>
                </a:solidFill>
                <a:latin typeface="Calibri Light" panose="020F0302020204030204" pitchFamily="34" charset="0"/>
                <a:cs typeface="Calibri Light" panose="020F0302020204030204" pitchFamily="34" charset="0"/>
              </a:rPr>
              <a:t> – רווחים שווים בין כל האלמנטים כולל מהתחלת וסוף המסך</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4BFFF318-EC0C-82E1-090C-8377A9648D07}"/>
              </a:ext>
            </a:extLst>
          </p:cNvPr>
          <p:cNvPicPr>
            <a:picLocks noChangeAspect="1"/>
          </p:cNvPicPr>
          <p:nvPr/>
        </p:nvPicPr>
        <p:blipFill>
          <a:blip r:embed="rId4"/>
          <a:stretch>
            <a:fillRect/>
          </a:stretch>
        </p:blipFill>
        <p:spPr>
          <a:xfrm>
            <a:off x="233295" y="543162"/>
            <a:ext cx="7300020" cy="1213718"/>
          </a:xfrm>
          <a:prstGeom prst="rect">
            <a:avLst/>
          </a:prstGeom>
        </p:spPr>
      </p:pic>
      <p:pic>
        <p:nvPicPr>
          <p:cNvPr id="9" name="תמונה 8">
            <a:extLst>
              <a:ext uri="{FF2B5EF4-FFF2-40B4-BE49-F238E27FC236}">
                <a16:creationId xmlns:a16="http://schemas.microsoft.com/office/drawing/2014/main" id="{44F9B071-2083-3996-6AD4-BE719A532F8D}"/>
              </a:ext>
            </a:extLst>
          </p:cNvPr>
          <p:cNvPicPr>
            <a:picLocks noChangeAspect="1"/>
          </p:cNvPicPr>
          <p:nvPr/>
        </p:nvPicPr>
        <p:blipFill rotWithShape="1">
          <a:blip r:embed="rId5"/>
          <a:srcRect l="922" t="7113" r="1041" b="7445"/>
          <a:stretch/>
        </p:blipFill>
        <p:spPr>
          <a:xfrm>
            <a:off x="233294" y="1918559"/>
            <a:ext cx="7300020" cy="1145400"/>
          </a:xfrm>
          <a:prstGeom prst="rect">
            <a:avLst/>
          </a:prstGeom>
        </p:spPr>
      </p:pic>
      <p:sp>
        <p:nvSpPr>
          <p:cNvPr id="16" name="תיבת טקסט 15">
            <a:extLst>
              <a:ext uri="{FF2B5EF4-FFF2-40B4-BE49-F238E27FC236}">
                <a16:creationId xmlns:a16="http://schemas.microsoft.com/office/drawing/2014/main" id="{88EC5AE2-B3DC-2293-729E-8AC435504E92}"/>
              </a:ext>
            </a:extLst>
          </p:cNvPr>
          <p:cNvSpPr txBox="1"/>
          <p:nvPr/>
        </p:nvSpPr>
        <p:spPr>
          <a:xfrm>
            <a:off x="8485676" y="6198447"/>
            <a:ext cx="342669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דוגמאות לכל סוגי </a:t>
            </a:r>
            <a:r>
              <a:rPr lang="en-US" sz="1400" b="1" dirty="0">
                <a:solidFill>
                  <a:schemeClr val="bg1"/>
                </a:solidFill>
                <a:latin typeface="Calibri" panose="020F0502020204030204" pitchFamily="34" charset="0"/>
                <a:cs typeface="Calibri" panose="020F0502020204030204" pitchFamily="34" charset="0"/>
              </a:rPr>
              <a:t>justify-content</a:t>
            </a:r>
            <a:r>
              <a:rPr lang="he-IL" sz="1400" b="1" dirty="0">
                <a:solidFill>
                  <a:schemeClr val="bg1"/>
                </a:solidFill>
                <a:latin typeface="Calibri" panose="020F0502020204030204" pitchFamily="34" charset="0"/>
                <a:cs typeface="Calibri" panose="020F0502020204030204" pitchFamily="34" charset="0"/>
              </a:rPr>
              <a:t> ניתן לראות בקישור הבא</a:t>
            </a:r>
          </a:p>
        </p:txBody>
      </p:sp>
      <p:pic>
        <p:nvPicPr>
          <p:cNvPr id="18" name="תמונה 17">
            <a:extLst>
              <a:ext uri="{FF2B5EF4-FFF2-40B4-BE49-F238E27FC236}">
                <a16:creationId xmlns:a16="http://schemas.microsoft.com/office/drawing/2014/main" id="{A000EEE3-3F0F-A14D-5311-EA10D08F117D}"/>
              </a:ext>
            </a:extLst>
          </p:cNvPr>
          <p:cNvPicPr>
            <a:picLocks noChangeAspect="1"/>
          </p:cNvPicPr>
          <p:nvPr/>
        </p:nvPicPr>
        <p:blipFill>
          <a:blip r:embed="rId6"/>
          <a:stretch>
            <a:fillRect/>
          </a:stretch>
        </p:blipFill>
        <p:spPr>
          <a:xfrm>
            <a:off x="256653" y="3507137"/>
            <a:ext cx="7300019" cy="1221126"/>
          </a:xfrm>
          <a:prstGeom prst="rect">
            <a:avLst/>
          </a:prstGeom>
        </p:spPr>
      </p:pic>
      <p:pic>
        <p:nvPicPr>
          <p:cNvPr id="19" name="תמונה 18">
            <a:extLst>
              <a:ext uri="{FF2B5EF4-FFF2-40B4-BE49-F238E27FC236}">
                <a16:creationId xmlns:a16="http://schemas.microsoft.com/office/drawing/2014/main" id="{30BD01DB-AAE9-F997-AE25-5F06A320AE2D}"/>
              </a:ext>
            </a:extLst>
          </p:cNvPr>
          <p:cNvPicPr>
            <a:picLocks noChangeAspect="1"/>
          </p:cNvPicPr>
          <p:nvPr/>
        </p:nvPicPr>
        <p:blipFill>
          <a:blip r:embed="rId7"/>
          <a:stretch>
            <a:fillRect/>
          </a:stretch>
        </p:blipFill>
        <p:spPr>
          <a:xfrm>
            <a:off x="256653" y="4851756"/>
            <a:ext cx="7300019" cy="1201423"/>
          </a:xfrm>
          <a:prstGeom prst="rect">
            <a:avLst/>
          </a:prstGeom>
        </p:spPr>
      </p:pic>
    </p:spTree>
    <p:extLst>
      <p:ext uri="{BB962C8B-B14F-4D97-AF65-F5344CB8AC3E}">
        <p14:creationId xmlns:p14="http://schemas.microsoft.com/office/powerpoint/2010/main" val="3463921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9513" y="343387"/>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Align-items</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9514" y="1350628"/>
            <a:ext cx="4190259" cy="371726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סידור התוכן במיכל בצורה אנכית</a:t>
            </a:r>
            <a:endParaRPr lang="en-US"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center</a:t>
            </a:r>
            <a:r>
              <a:rPr lang="he-IL" sz="2000" dirty="0">
                <a:solidFill>
                  <a:schemeClr val="bg1"/>
                </a:solidFill>
                <a:latin typeface="Calibri Light" panose="020F0302020204030204" pitchFamily="34" charset="0"/>
                <a:cs typeface="Calibri Light" panose="020F0302020204030204" pitchFamily="34" charset="0"/>
              </a:rPr>
              <a:t>  - ימרכז את התוכן</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flex-start</a:t>
            </a:r>
            <a:r>
              <a:rPr lang="he-IL" sz="2000" dirty="0">
                <a:solidFill>
                  <a:schemeClr val="bg1"/>
                </a:solidFill>
                <a:latin typeface="Calibri Light" panose="020F0302020204030204" pitchFamily="34" charset="0"/>
                <a:cs typeface="Calibri Light" panose="020F0302020204030204" pitchFamily="34" charset="0"/>
              </a:rPr>
              <a:t>  - יצמיד למעלה </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flex-end</a:t>
            </a:r>
            <a:r>
              <a:rPr lang="he-IL" sz="2000" dirty="0">
                <a:solidFill>
                  <a:schemeClr val="bg1"/>
                </a:solidFill>
                <a:latin typeface="Calibri Light" panose="020F0302020204030204" pitchFamily="34" charset="0"/>
                <a:cs typeface="Calibri Light" panose="020F0302020204030204" pitchFamily="34" charset="0"/>
              </a:rPr>
              <a:t>  - יצמיד למטה </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Stretch</a:t>
            </a:r>
            <a:r>
              <a:rPr lang="he-IL" sz="2000" dirty="0">
                <a:solidFill>
                  <a:schemeClr val="bg1"/>
                </a:solidFill>
                <a:latin typeface="Calibri Light" panose="020F0302020204030204" pitchFamily="34" charset="0"/>
                <a:cs typeface="Calibri Light" panose="020F0302020204030204" pitchFamily="34" charset="0"/>
              </a:rPr>
              <a:t>  - ימתח את התוכן מלמעלה עד למטה</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Baseline</a:t>
            </a:r>
            <a:r>
              <a:rPr lang="he-IL" sz="2000" dirty="0">
                <a:solidFill>
                  <a:schemeClr val="bg1"/>
                </a:solidFill>
                <a:latin typeface="Calibri Light" panose="020F0302020204030204" pitchFamily="34" charset="0"/>
                <a:cs typeface="Calibri Light" panose="020F0302020204030204" pitchFamily="34" charset="0"/>
              </a:rPr>
              <a:t>  - יצמיד למעלה אבל יסדר אותם באופן ממורכז</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תמונה 18">
            <a:extLst>
              <a:ext uri="{FF2B5EF4-FFF2-40B4-BE49-F238E27FC236}">
                <a16:creationId xmlns:a16="http://schemas.microsoft.com/office/drawing/2014/main" id="{BD1BDCF5-338C-7B23-A6BF-EF7E9BCB0BB4}"/>
              </a:ext>
            </a:extLst>
          </p:cNvPr>
          <p:cNvPicPr>
            <a:picLocks noChangeAspect="1"/>
          </p:cNvPicPr>
          <p:nvPr/>
        </p:nvPicPr>
        <p:blipFill>
          <a:blip r:embed="rId4"/>
          <a:stretch>
            <a:fillRect/>
          </a:stretch>
        </p:blipFill>
        <p:spPr>
          <a:xfrm>
            <a:off x="578752" y="542631"/>
            <a:ext cx="6672600" cy="4525262"/>
          </a:xfrm>
          <a:prstGeom prst="rect">
            <a:avLst/>
          </a:prstGeom>
        </p:spPr>
      </p:pic>
      <p:pic>
        <p:nvPicPr>
          <p:cNvPr id="21" name="תמונה 20">
            <a:extLst>
              <a:ext uri="{FF2B5EF4-FFF2-40B4-BE49-F238E27FC236}">
                <a16:creationId xmlns:a16="http://schemas.microsoft.com/office/drawing/2014/main" id="{47F686F3-A102-86AB-DAF5-A1FE8C3A95A8}"/>
              </a:ext>
            </a:extLst>
          </p:cNvPr>
          <p:cNvPicPr>
            <a:picLocks noChangeAspect="1"/>
          </p:cNvPicPr>
          <p:nvPr/>
        </p:nvPicPr>
        <p:blipFill>
          <a:blip r:embed="rId5"/>
          <a:stretch>
            <a:fillRect/>
          </a:stretch>
        </p:blipFill>
        <p:spPr>
          <a:xfrm>
            <a:off x="578752" y="5202117"/>
            <a:ext cx="6672600" cy="1277850"/>
          </a:xfrm>
          <a:prstGeom prst="rect">
            <a:avLst/>
          </a:prstGeom>
        </p:spPr>
      </p:pic>
      <p:cxnSp>
        <p:nvCxnSpPr>
          <p:cNvPr id="23" name="מחבר: מרפקי 22">
            <a:extLst>
              <a:ext uri="{FF2B5EF4-FFF2-40B4-BE49-F238E27FC236}">
                <a16:creationId xmlns:a16="http://schemas.microsoft.com/office/drawing/2014/main" id="{24C30DF0-C89D-9AC1-2DE4-ACA2062851B0}"/>
              </a:ext>
            </a:extLst>
          </p:cNvPr>
          <p:cNvCxnSpPr/>
          <p:nvPr/>
        </p:nvCxnSpPr>
        <p:spPr>
          <a:xfrm rot="10800000" flipV="1">
            <a:off x="3582099" y="1946245"/>
            <a:ext cx="5805182" cy="92279"/>
          </a:xfrm>
          <a:prstGeom prst="bentConnector3">
            <a:avLst>
              <a:gd name="adj1" fmla="val 3150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672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156845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199696" y="896645"/>
            <a:ext cx="4063011" cy="1006763"/>
          </a:xfrm>
          <a:effectLst>
            <a:outerShdw blurRad="50800" dist="38100" dir="2700000" algn="tl" rotWithShape="0">
              <a:prstClr val="black">
                <a:alpha val="40000"/>
              </a:prstClr>
            </a:outerShdw>
          </a:effectLst>
        </p:spPr>
        <p:txBody>
          <a:bodyPr>
            <a:normAutofit/>
          </a:bodyPr>
          <a:lstStyle/>
          <a:p>
            <a:pPr algn="ctr"/>
            <a:r>
              <a:rPr lang="he-IL" u="sng" dirty="0">
                <a:solidFill>
                  <a:srgbClr val="00B0FF"/>
                </a:solidFill>
                <a:latin typeface="Calibri Light" panose="020F0302020204030204" pitchFamily="34" charset="0"/>
                <a:cs typeface="Calibri Light" panose="020F0302020204030204" pitchFamily="34" charset="0"/>
              </a:rPr>
              <a:t>משימת </a:t>
            </a:r>
            <a:r>
              <a:rPr lang="en-US" u="sng">
                <a:solidFill>
                  <a:srgbClr val="00B0FF"/>
                </a:solidFill>
                <a:latin typeface="Calibri Light" panose="020F0302020204030204" pitchFamily="34" charset="0"/>
                <a:cs typeface="Calibri Light" panose="020F0302020204030204" pitchFamily="34" charset="0"/>
              </a:rPr>
              <a:t>Layout</a:t>
            </a:r>
            <a:endParaRPr lang="he-IL" u="sng" dirty="0">
              <a:solidFill>
                <a:srgbClr val="00B0FF"/>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4367814" y="0"/>
            <a:ext cx="78241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4656084" y="343387"/>
            <a:ext cx="7336220" cy="6171226"/>
          </a:xfrm>
          <a:effectLst/>
        </p:spPr>
        <p:txBody>
          <a:bodyPr anchor="ctr">
            <a:normAutofit/>
          </a:bodyPr>
          <a:lstStyle/>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הפוך את תצוגת הכרטיסים בקומפוננט </a:t>
            </a:r>
            <a:r>
              <a:rPr lang="en-US" sz="2400" dirty="0" err="1">
                <a:latin typeface="Calibri Light" panose="020F0302020204030204" pitchFamily="34" charset="0"/>
                <a:cs typeface="Calibri Light" panose="020F0302020204030204" pitchFamily="34" charset="0"/>
              </a:rPr>
              <a:t>Cards.jsx</a:t>
            </a:r>
            <a:r>
              <a:rPr lang="he-IL" sz="2400" dirty="0">
                <a:latin typeface="Calibri Light" panose="020F0302020204030204" pitchFamily="34" charset="0"/>
                <a:cs typeface="Calibri Light" panose="020F0302020204030204" pitchFamily="34" charset="0"/>
              </a:rPr>
              <a:t> </a:t>
            </a:r>
            <a:r>
              <a:rPr lang="he-IL" sz="2400" dirty="0" err="1">
                <a:latin typeface="Calibri Light" panose="020F0302020204030204" pitchFamily="34" charset="0"/>
                <a:cs typeface="Calibri Light" panose="020F0302020204030204" pitchFamily="34" charset="0"/>
              </a:rPr>
              <a:t>לרספונסיבית</a:t>
            </a:r>
            <a:r>
              <a:rPr lang="he-IL" sz="2400" dirty="0">
                <a:latin typeface="Calibri Light" panose="020F0302020204030204" pitchFamily="34" charset="0"/>
                <a:cs typeface="Calibri Light" panose="020F0302020204030204" pitchFamily="34" charset="0"/>
              </a:rPr>
              <a:t> באמצעות הקומפוננט </a:t>
            </a:r>
            <a:r>
              <a:rPr lang="en-US" sz="2400" dirty="0">
                <a:latin typeface="Calibri Light" panose="020F0302020204030204" pitchFamily="34" charset="0"/>
                <a:cs typeface="Calibri Light" panose="020F0302020204030204" pitchFamily="34" charset="0"/>
              </a:rPr>
              <a:t>Grid</a:t>
            </a:r>
            <a:r>
              <a:rPr lang="he-IL" sz="2400" dirty="0">
                <a:latin typeface="Calibri Light" panose="020F0302020204030204" pitchFamily="34" charset="0"/>
                <a:cs typeface="Calibri Light" panose="020F0302020204030204" pitchFamily="34" charset="0"/>
              </a:rPr>
              <a:t> של </a:t>
            </a:r>
            <a:r>
              <a:rPr lang="en-US" sz="2400" dirty="0">
                <a:latin typeface="Calibri Light" panose="020F0302020204030204" pitchFamily="34" charset="0"/>
                <a:cs typeface="Calibri Light" panose="020F0302020204030204" pitchFamily="34" charset="0"/>
              </a:rPr>
              <a:t>MUI</a:t>
            </a:r>
            <a:endParaRPr lang="he-IL" sz="2400" dirty="0">
              <a:latin typeface="Calibri Light" panose="020F0302020204030204" pitchFamily="34" charset="0"/>
              <a:cs typeface="Calibri Light" panose="020F0302020204030204" pitchFamily="34" charset="0"/>
            </a:endParaRPr>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הערה...</a:t>
            </a:r>
          </a:p>
        </p:txBody>
      </p:sp>
      <p:pic>
        <p:nvPicPr>
          <p:cNvPr id="7" name="גרפיקה 6" descr="לוח עם פריטים מסומנים ב- v קו מיתאר">
            <a:extLst>
              <a:ext uri="{FF2B5EF4-FFF2-40B4-BE49-F238E27FC236}">
                <a16:creationId xmlns:a16="http://schemas.microsoft.com/office/drawing/2014/main" id="{FFF67475-B9CF-90F2-6EA8-2F92C9671F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66" y="1975945"/>
            <a:ext cx="4384780" cy="4384780"/>
          </a:xfrm>
          <a:prstGeom prst="rect">
            <a:avLst/>
          </a:prstGeom>
        </p:spPr>
      </p:pic>
      <p:sp>
        <p:nvSpPr>
          <p:cNvPr id="6" name="תיבת טקסט 5">
            <a:extLst>
              <a:ext uri="{FF2B5EF4-FFF2-40B4-BE49-F238E27FC236}">
                <a16:creationId xmlns:a16="http://schemas.microsoft.com/office/drawing/2014/main" id="{A3013CD8-ADA2-15C6-557C-23B664D1C826}"/>
              </a:ext>
            </a:extLst>
          </p:cNvPr>
          <p:cNvSpPr txBox="1"/>
          <p:nvPr/>
        </p:nvSpPr>
        <p:spPr>
          <a:xfrm>
            <a:off x="4367814" y="218531"/>
            <a:ext cx="7837502"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488872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9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510AFFB1-2211-AA18-FA70-4FB80E614653}"/>
              </a:ext>
            </a:extLst>
          </p:cNvPr>
          <p:cNvGrpSpPr/>
          <p:nvPr/>
        </p:nvGrpSpPr>
        <p:grpSpPr>
          <a:xfrm>
            <a:off x="1160015" y="1728926"/>
            <a:ext cx="9871969" cy="3400148"/>
            <a:chOff x="1160015" y="1728926"/>
            <a:chExt cx="9871969" cy="3400148"/>
          </a:xfrm>
        </p:grpSpPr>
        <p:sp>
          <p:nvSpPr>
            <p:cNvPr id="4" name="מלבן 3">
              <a:extLst>
                <a:ext uri="{FF2B5EF4-FFF2-40B4-BE49-F238E27FC236}">
                  <a16:creationId xmlns:a16="http://schemas.microsoft.com/office/drawing/2014/main" id="{3365C120-3F3F-9CCD-79B1-7EF5D40FB7E3}"/>
                </a:ext>
              </a:extLst>
            </p:cNvPr>
            <p:cNvSpPr/>
            <p:nvPr/>
          </p:nvSpPr>
          <p:spPr>
            <a:xfrm>
              <a:off x="1160015" y="1728926"/>
              <a:ext cx="9871969" cy="3400148"/>
            </a:xfrm>
            <a:prstGeom prst="rect">
              <a:avLst/>
            </a:prstGeom>
            <a:solidFill>
              <a:schemeClr val="tx1"/>
            </a:solid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dirty="0"/>
            </a:p>
          </p:txBody>
        </p:sp>
        <p:sp>
          <p:nvSpPr>
            <p:cNvPr id="5" name="מלבן 4">
              <a:extLst>
                <a:ext uri="{FF2B5EF4-FFF2-40B4-BE49-F238E27FC236}">
                  <a16:creationId xmlns:a16="http://schemas.microsoft.com/office/drawing/2014/main" id="{E075CF0C-26C5-465E-E1E4-06B54AB98D3D}"/>
                </a:ext>
              </a:extLst>
            </p:cNvPr>
            <p:cNvSpPr/>
            <p:nvPr/>
          </p:nvSpPr>
          <p:spPr>
            <a:xfrm>
              <a:off x="1434842" y="1976239"/>
              <a:ext cx="9333122" cy="2892246"/>
            </a:xfrm>
            <a:prstGeom prst="rect">
              <a:avLst/>
            </a:prstGeom>
            <a:blipFill dpi="0" rotWithShape="1">
              <a:blip r:embed="rId4">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rcRect/>
              <a:stretch>
                <a:fillRect t="1" r="-5198" b="-3078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כותרת 1">
            <a:extLst>
              <a:ext uri="{FF2B5EF4-FFF2-40B4-BE49-F238E27FC236}">
                <a16:creationId xmlns:a16="http://schemas.microsoft.com/office/drawing/2014/main" id="{4AEFD691-0FE5-45A7-C16F-AAF266313116}"/>
              </a:ext>
            </a:extLst>
          </p:cNvPr>
          <p:cNvSpPr>
            <a:spLocks noGrp="1"/>
          </p:cNvSpPr>
          <p:nvPr>
            <p:ph type="title"/>
          </p:nvPr>
        </p:nvSpPr>
        <p:spPr>
          <a:xfrm>
            <a:off x="1704782" y="2165007"/>
            <a:ext cx="8831116" cy="1126836"/>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Navigation</a:t>
            </a:r>
            <a:endParaRPr lang="he-IL" sz="6600" dirty="0">
              <a:solidFill>
                <a:srgbClr val="00B0FF"/>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BC2D5BD-9680-C1F1-7CFD-45ADCA76E018}"/>
              </a:ext>
            </a:extLst>
          </p:cNvPr>
          <p:cNvSpPr>
            <a:spLocks noGrp="1"/>
          </p:cNvSpPr>
          <p:nvPr>
            <p:ph idx="1"/>
          </p:nvPr>
        </p:nvSpPr>
        <p:spPr>
          <a:xfrm>
            <a:off x="1704781" y="3291844"/>
            <a:ext cx="8831117" cy="1315604"/>
          </a:xfrm>
          <a:effectLst>
            <a:outerShdw blurRad="50800" dist="38100" dir="2700000" algn="tl" rotWithShape="0">
              <a:prstClr val="black">
                <a:alpha val="40000"/>
              </a:prstClr>
            </a:outerShdw>
          </a:effectLst>
        </p:spPr>
        <p:txBody>
          <a:bodyPr/>
          <a:lstStyle/>
          <a:p>
            <a:pPr marL="0" indent="0" algn="l">
              <a:buNone/>
            </a:pPr>
            <a:r>
              <a:rPr lang="en-US" dirty="0">
                <a:solidFill>
                  <a:schemeClr val="bg1"/>
                </a:solidFill>
                <a:latin typeface="Calibri Light" panose="020F0302020204030204" pitchFamily="34" charset="0"/>
                <a:cs typeface="Calibri Light" panose="020F0302020204030204" pitchFamily="34" charset="0"/>
              </a:rPr>
              <a:t>Components that are responsible for the design and logic of navigation menus</a:t>
            </a:r>
            <a:endParaRPr lang="he-IL" dirty="0">
              <a:latin typeface="Calibri Light" panose="020F0302020204030204" pitchFamily="34" charset="0"/>
              <a:cs typeface="Calibri Light" panose="020F0302020204030204" pitchFamily="34" charset="0"/>
            </a:endParaRPr>
          </a:p>
        </p:txBody>
      </p:sp>
      <p:grpSp>
        <p:nvGrpSpPr>
          <p:cNvPr id="7" name="קבוצה 6">
            <a:extLst>
              <a:ext uri="{FF2B5EF4-FFF2-40B4-BE49-F238E27FC236}">
                <a16:creationId xmlns:a16="http://schemas.microsoft.com/office/drawing/2014/main" id="{8DFD14A6-53BF-8BEF-A798-8741157EB5CD}"/>
              </a:ext>
            </a:extLst>
          </p:cNvPr>
          <p:cNvGrpSpPr/>
          <p:nvPr/>
        </p:nvGrpSpPr>
        <p:grpSpPr>
          <a:xfrm>
            <a:off x="11455561" y="6176239"/>
            <a:ext cx="444056" cy="435451"/>
            <a:chOff x="2295597" y="5371873"/>
            <a:chExt cx="444056" cy="435451"/>
          </a:xfrm>
        </p:grpSpPr>
        <p:sp>
          <p:nvSpPr>
            <p:cNvPr id="8" name="מלבן 7">
              <a:extLst>
                <a:ext uri="{FF2B5EF4-FFF2-40B4-BE49-F238E27FC236}">
                  <a16:creationId xmlns:a16="http://schemas.microsoft.com/office/drawing/2014/main" id="{5CBA57BD-04CA-6CBD-C183-9F6489DB67E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9" name="גרפיקה 2" descr="תו ^ כלפי מעלה קו מיתאר">
              <a:hlinkClick r:id="rId5" action="ppaction://hlinksldjump"/>
              <a:extLst>
                <a:ext uri="{FF2B5EF4-FFF2-40B4-BE49-F238E27FC236}">
                  <a16:creationId xmlns:a16="http://schemas.microsoft.com/office/drawing/2014/main" id="{AC8D0825-FB6F-34A1-18A1-A82B80C7DA4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5852065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5400" dirty="0">
                <a:solidFill>
                  <a:schemeClr val="bg1"/>
                </a:solidFill>
              </a:rPr>
              <a:t>AppBar</a:t>
            </a:r>
            <a:endParaRPr lang="he-IL" sz="24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512829"/>
            <a:ext cx="5928735"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“The top App bar provides content and actions related to the current screen. It's used for branding, screen titles, navigation, and actions”		</a:t>
            </a:r>
            <a:r>
              <a:rPr lang="en-US"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סמל תפריט המבורגר עם מילוי מלא">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https://mui.com/material-ui/api/app-bar/</a:t>
            </a:r>
            <a:r>
              <a:rPr lang="he-IL" dirty="0"/>
              <a:t> </a:t>
            </a:r>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802027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3" y="1038676"/>
            <a:ext cx="4190260" cy="939730"/>
          </a:xfrm>
          <a:effectLst>
            <a:outerShdw blurRad="50800" dist="38100" dir="2700000" algn="tl" rotWithShape="0">
              <a:prstClr val="black">
                <a:alpha val="40000"/>
              </a:prstClr>
            </a:outerShdw>
          </a:effectLst>
        </p:spPr>
        <p:txBody>
          <a:bodyPr>
            <a:noAutofit/>
          </a:bodyPr>
          <a:lstStyle/>
          <a:p>
            <a:pPr algn="ctr"/>
            <a:r>
              <a:rPr lang="en-US" sz="6000" u="sng" dirty="0">
                <a:solidFill>
                  <a:srgbClr val="00B0FF"/>
                </a:solidFill>
                <a:latin typeface="Calibri Light" panose="020F0302020204030204" pitchFamily="34" charset="0"/>
                <a:cs typeface="Calibri Light" panose="020F0302020204030204" pitchFamily="34" charset="0"/>
              </a:rPr>
              <a:t>AppBar</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3" y="1978406"/>
            <a:ext cx="4190259" cy="359698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קומפוננט זה משמש כמיכל לתפריט ניווט</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יצרנו קומפוננט בשם </a:t>
            </a:r>
            <a:r>
              <a:rPr lang="en-US" sz="2000" dirty="0" err="1">
                <a:solidFill>
                  <a:schemeClr val="bg1"/>
                </a:solidFill>
                <a:latin typeface="Calibri Light" panose="020F0302020204030204" pitchFamily="34" charset="0"/>
                <a:cs typeface="Calibri Light" panose="020F0302020204030204" pitchFamily="34" charset="0"/>
              </a:rPr>
              <a:t>AppBarComponent</a:t>
            </a:r>
            <a:endParaRPr lang="he-IL" sz="2000" dirty="0">
              <a:solidFill>
                <a:schemeClr val="bg1"/>
              </a:solidFill>
              <a:latin typeface="Calibri Light" panose="020F0302020204030204" pitchFamily="34" charset="0"/>
              <a:cs typeface="Calibri Light" panose="020F0302020204030204" pitchFamily="34" charset="0"/>
            </a:endParaRP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הצבנו את הקומפוננט </a:t>
            </a:r>
            <a:r>
              <a:rPr lang="en-US" sz="1600" dirty="0">
                <a:solidFill>
                  <a:schemeClr val="bg1"/>
                </a:solidFill>
                <a:latin typeface="Calibri Light" panose="020F0302020204030204" pitchFamily="34" charset="0"/>
                <a:cs typeface="Calibri Light" panose="020F0302020204030204" pitchFamily="34" charset="0"/>
              </a:rPr>
              <a:t>AppBar</a:t>
            </a:r>
            <a:r>
              <a:rPr lang="he-IL" sz="1600" dirty="0">
                <a:solidFill>
                  <a:schemeClr val="bg1"/>
                </a:solidFill>
                <a:latin typeface="Calibri Light" panose="020F0302020204030204" pitchFamily="34" charset="0"/>
                <a:cs typeface="Calibri Light" panose="020F0302020204030204" pitchFamily="34" charset="0"/>
              </a:rPr>
              <a:t> בתוכה</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קבענו שהתפריט יהיה </a:t>
            </a:r>
            <a:r>
              <a:rPr lang="en-US" sz="1600" dirty="0">
                <a:solidFill>
                  <a:schemeClr val="bg1"/>
                </a:solidFill>
                <a:latin typeface="Calibri Light" panose="020F0302020204030204" pitchFamily="34" charset="0"/>
                <a:cs typeface="Calibri Light" panose="020F0302020204030204" pitchFamily="34" charset="0"/>
              </a:rPr>
              <a:t>position=“sticky”</a:t>
            </a:r>
            <a:r>
              <a:rPr lang="he-IL" sz="1600" dirty="0">
                <a:solidFill>
                  <a:schemeClr val="bg1"/>
                </a:solidFill>
                <a:latin typeface="Calibri Light" panose="020F0302020204030204" pitchFamily="34" charset="0"/>
                <a:cs typeface="Calibri Light" panose="020F0302020204030204" pitchFamily="34" charset="0"/>
              </a:rPr>
              <a:t> כלומר נראה אותו ה באותו מיקום בדף גם אם נגלול את התוכן מאטה, אולם הוא לא יסתיר את תוכן הדף שמתחתיו</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הצבנו מחרוזת </a:t>
            </a:r>
            <a:r>
              <a:rPr lang="he-IL" sz="1600" dirty="0" err="1">
                <a:solidFill>
                  <a:schemeClr val="bg1"/>
                </a:solidFill>
                <a:latin typeface="Calibri Light" panose="020F0302020204030204" pitchFamily="34" charset="0"/>
                <a:cs typeface="Calibri Light" panose="020F0302020204030204" pitchFamily="34" charset="0"/>
              </a:rPr>
              <a:t>תוויםי</a:t>
            </a:r>
            <a:r>
              <a:rPr lang="he-IL" sz="1600" dirty="0">
                <a:solidFill>
                  <a:schemeClr val="bg1"/>
                </a:solidFill>
                <a:latin typeface="Calibri Light" panose="020F0302020204030204" pitchFamily="34" charset="0"/>
                <a:cs typeface="Calibri Light" panose="020F0302020204030204" pitchFamily="34" charset="0"/>
              </a:rPr>
              <a:t> במפתח </a:t>
            </a:r>
            <a:r>
              <a:rPr lang="en-US" sz="1600" dirty="0">
                <a:solidFill>
                  <a:schemeClr val="bg1"/>
                </a:solidFill>
                <a:latin typeface="Calibri Light" panose="020F0302020204030204" pitchFamily="34" charset="0"/>
                <a:cs typeface="Calibri Light" panose="020F0302020204030204" pitchFamily="34" charset="0"/>
              </a:rPr>
              <a:t>children</a:t>
            </a:r>
            <a:r>
              <a:rPr lang="he-IL" sz="1600" dirty="0">
                <a:solidFill>
                  <a:schemeClr val="bg1"/>
                </a:solidFill>
                <a:latin typeface="Calibri Light" panose="020F0302020204030204" pitchFamily="34" charset="0"/>
                <a:cs typeface="Calibri Light" panose="020F0302020204030204" pitchFamily="34" charset="0"/>
              </a:rPr>
              <a:t> באובייקט </a:t>
            </a:r>
            <a:r>
              <a:rPr lang="en-US" sz="1600" dirty="0">
                <a:solidFill>
                  <a:schemeClr val="bg1"/>
                </a:solidFill>
                <a:latin typeface="Calibri Light" panose="020F0302020204030204" pitchFamily="34" charset="0"/>
                <a:cs typeface="Calibri Light" panose="020F0302020204030204" pitchFamily="34" charset="0"/>
              </a:rPr>
              <a:t>props</a:t>
            </a:r>
            <a:r>
              <a:rPr lang="he-IL" sz="1600" dirty="0">
                <a:solidFill>
                  <a:schemeClr val="bg1"/>
                </a:solidFill>
                <a:latin typeface="Calibri Light" panose="020F0302020204030204" pitchFamily="34" charset="0"/>
                <a:cs typeface="Calibri Light" panose="020F0302020204030204" pitchFamily="34" charset="0"/>
              </a:rPr>
              <a:t> של הקומפוננט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2" y="6035744"/>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הערכים למאפיין </a:t>
            </a:r>
            <a:r>
              <a:rPr lang="en-US" sz="1400" b="1" dirty="0">
                <a:solidFill>
                  <a:schemeClr val="bg1"/>
                </a:solidFill>
                <a:latin typeface="Calibri" panose="020F0502020204030204" pitchFamily="34" charset="0"/>
                <a:cs typeface="Calibri" panose="020F0502020204030204" pitchFamily="34" charset="0"/>
              </a:rPr>
              <a:t>position </a:t>
            </a:r>
            <a:r>
              <a:rPr lang="he-IL" sz="1400" b="1" dirty="0">
                <a:solidFill>
                  <a:schemeClr val="bg1"/>
                </a:solidFill>
                <a:latin typeface="Calibri" panose="020F0502020204030204" pitchFamily="34" charset="0"/>
                <a:cs typeface="Calibri" panose="020F0502020204030204" pitchFamily="34" charset="0"/>
              </a:rPr>
              <a:t> ומאפיינים נוספים</a:t>
            </a:r>
            <a:endParaRPr lang="en-US" sz="1400" b="1" dirty="0">
              <a:solidFill>
                <a:schemeClr val="bg1"/>
              </a:solidFill>
              <a:latin typeface="Calibri" panose="020F0502020204030204" pitchFamily="34" charset="0"/>
              <a:cs typeface="Calibri" panose="020F0502020204030204" pitchFamily="34" charset="0"/>
            </a:endParaRPr>
          </a:p>
          <a:p>
            <a:r>
              <a:rPr lang="en-US" sz="1400" b="1" dirty="0">
                <a:solidFill>
                  <a:schemeClr val="bg1"/>
                </a:solidFill>
                <a:latin typeface="Calibri" panose="020F0502020204030204" pitchFamily="34" charset="0"/>
                <a:cs typeface="Calibri" panose="020F0502020204030204" pitchFamily="34" charset="0"/>
                <a:hlinkClick r:id="rId4"/>
              </a:rPr>
              <a:t>https://mui.com/material-ui/api/app-bar/#props</a:t>
            </a:r>
            <a:r>
              <a:rPr lang="en-US" sz="1400" b="1" dirty="0">
                <a:solidFill>
                  <a:schemeClr val="bg1"/>
                </a:solidFill>
                <a:latin typeface="Calibri" panose="020F0502020204030204" pitchFamily="34" charset="0"/>
                <a:cs typeface="Calibri" panose="020F0502020204030204" pitchFamily="34" charset="0"/>
              </a:rPr>
              <a:t> </a:t>
            </a:r>
            <a:endParaRPr lang="he-IL" sz="1400" b="1" dirty="0">
              <a:solidFill>
                <a:schemeClr val="bg1"/>
              </a:solidFill>
              <a:latin typeface="Calibri" panose="020F0502020204030204" pitchFamily="34" charset="0"/>
              <a:cs typeface="Calibri" panose="020F0502020204030204" pitchFamily="34" charset="0"/>
            </a:endParaRPr>
          </a:p>
        </p:txBody>
      </p:sp>
      <p:pic>
        <p:nvPicPr>
          <p:cNvPr id="9" name="תמונה 8">
            <a:extLst>
              <a:ext uri="{FF2B5EF4-FFF2-40B4-BE49-F238E27FC236}">
                <a16:creationId xmlns:a16="http://schemas.microsoft.com/office/drawing/2014/main" id="{F42E4053-0DEF-652D-9F39-0EDE37BE596D}"/>
              </a:ext>
            </a:extLst>
          </p:cNvPr>
          <p:cNvPicPr>
            <a:picLocks noChangeAspect="1"/>
          </p:cNvPicPr>
          <p:nvPr/>
        </p:nvPicPr>
        <p:blipFill>
          <a:blip r:embed="rId5"/>
          <a:stretch>
            <a:fillRect/>
          </a:stretch>
        </p:blipFill>
        <p:spPr>
          <a:xfrm>
            <a:off x="528442" y="1978406"/>
            <a:ext cx="6773220" cy="2305372"/>
          </a:xfrm>
          <a:prstGeom prst="rect">
            <a:avLst/>
          </a:prstGeom>
        </p:spPr>
      </p:pic>
      <p:pic>
        <p:nvPicPr>
          <p:cNvPr id="11" name="תמונה 10">
            <a:extLst>
              <a:ext uri="{FF2B5EF4-FFF2-40B4-BE49-F238E27FC236}">
                <a16:creationId xmlns:a16="http://schemas.microsoft.com/office/drawing/2014/main" id="{6D9EB308-C4DA-4B8A-21AD-6C9D89917A9F}"/>
              </a:ext>
            </a:extLst>
          </p:cNvPr>
          <p:cNvPicPr>
            <a:picLocks noChangeAspect="1"/>
          </p:cNvPicPr>
          <p:nvPr/>
        </p:nvPicPr>
        <p:blipFill rotWithShape="1">
          <a:blip r:embed="rId6"/>
          <a:srcRect l="284" t="8674" b="-1"/>
          <a:stretch/>
        </p:blipFill>
        <p:spPr>
          <a:xfrm>
            <a:off x="528442" y="5037447"/>
            <a:ext cx="6753974" cy="355628"/>
          </a:xfrm>
          <a:prstGeom prst="rect">
            <a:avLst/>
          </a:prstGeom>
        </p:spPr>
      </p:pic>
      <p:cxnSp>
        <p:nvCxnSpPr>
          <p:cNvPr id="15" name="מחבר: מרפקי 14">
            <a:extLst>
              <a:ext uri="{FF2B5EF4-FFF2-40B4-BE49-F238E27FC236}">
                <a16:creationId xmlns:a16="http://schemas.microsoft.com/office/drawing/2014/main" id="{1EA1D947-D15B-93AA-E25D-01E574492DC6}"/>
              </a:ext>
            </a:extLst>
          </p:cNvPr>
          <p:cNvCxnSpPr/>
          <p:nvPr/>
        </p:nvCxnSpPr>
        <p:spPr>
          <a:xfrm rot="10800000">
            <a:off x="5712904" y="4118995"/>
            <a:ext cx="2550253" cy="663534"/>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94F66DCA-9715-59F5-18CE-C2E037C5C2AD}"/>
              </a:ext>
            </a:extLst>
          </p:cNvPr>
          <p:cNvCxnSpPr/>
          <p:nvPr/>
        </p:nvCxnSpPr>
        <p:spPr>
          <a:xfrm rot="10800000" flipV="1">
            <a:off x="5480378" y="3196206"/>
            <a:ext cx="4225685" cy="427838"/>
          </a:xfrm>
          <a:prstGeom prst="bentConnector3">
            <a:avLst>
              <a:gd name="adj1" fmla="val 85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71489A6B-0F53-B947-ABAB-BA1745DA48BD}"/>
              </a:ext>
            </a:extLst>
          </p:cNvPr>
          <p:cNvCxnSpPr/>
          <p:nvPr/>
        </p:nvCxnSpPr>
        <p:spPr>
          <a:xfrm rot="10800000" flipV="1">
            <a:off x="6610526" y="3528241"/>
            <a:ext cx="1887523" cy="188082"/>
          </a:xfrm>
          <a:prstGeom prst="bentConnector3">
            <a:avLst>
              <a:gd name="adj1" fmla="val 10022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239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3" y="660478"/>
            <a:ext cx="4190260" cy="939730"/>
          </a:xfrm>
          <a:effectLst>
            <a:outerShdw blurRad="50800" dist="38100" dir="2700000" algn="tl" rotWithShape="0">
              <a:prstClr val="black">
                <a:alpha val="40000"/>
              </a:prstClr>
            </a:outerShdw>
          </a:effectLst>
        </p:spPr>
        <p:txBody>
          <a:bodyPr>
            <a:no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ToolBar</a:t>
            </a:r>
            <a:endParaRPr lang="he-IL" sz="20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3" y="1600209"/>
            <a:ext cx="4190259" cy="312279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קומפוננט זה ייתן הגדרות ייצוב דיפולטיביות לתפריט הניוון  כגון </a:t>
            </a:r>
            <a:r>
              <a:rPr lang="en-US" sz="2000" dirty="0">
                <a:solidFill>
                  <a:schemeClr val="bg1"/>
                </a:solidFill>
                <a:latin typeface="Calibri Light" panose="020F0302020204030204" pitchFamily="34" charset="0"/>
                <a:cs typeface="Calibri Light" panose="020F0302020204030204" pitchFamily="34" charset="0"/>
              </a:rPr>
              <a:t>padding align-items</a:t>
            </a:r>
            <a:r>
              <a:rPr lang="he-IL" sz="2000" dirty="0">
                <a:solidFill>
                  <a:schemeClr val="bg1"/>
                </a:solidFill>
                <a:latin typeface="Calibri Light" panose="020F0302020204030204" pitchFamily="34" charset="0"/>
                <a:cs typeface="Calibri Light" panose="020F0302020204030204" pitchFamily="34" charset="0"/>
              </a:rPr>
              <a:t> וכדומה</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הצבנו את קומפוננט </a:t>
            </a:r>
            <a:r>
              <a:rPr lang="en-US" sz="2000" dirty="0">
                <a:solidFill>
                  <a:schemeClr val="bg1"/>
                </a:solidFill>
                <a:latin typeface="Calibri Light" panose="020F0302020204030204" pitchFamily="34" charset="0"/>
                <a:cs typeface="Calibri Light" panose="020F0302020204030204" pitchFamily="34" charset="0"/>
              </a:rPr>
              <a:t>ToolBar</a:t>
            </a:r>
            <a:r>
              <a:rPr lang="he-IL" sz="2000" dirty="0">
                <a:solidFill>
                  <a:schemeClr val="bg1"/>
                </a:solidFill>
                <a:latin typeface="Calibri Light" panose="020F0302020204030204" pitchFamily="34" charset="0"/>
                <a:cs typeface="Calibri Light" panose="020F0302020204030204" pitchFamily="34" charset="0"/>
              </a:rPr>
              <a:t> בתוך קומפוננט </a:t>
            </a:r>
            <a:r>
              <a:rPr lang="en-US" sz="2000" dirty="0">
                <a:solidFill>
                  <a:schemeClr val="bg1"/>
                </a:solidFill>
                <a:latin typeface="Calibri Light" panose="020F0302020204030204" pitchFamily="34" charset="0"/>
                <a:cs typeface="Calibri Light" panose="020F0302020204030204" pitchFamily="34" charset="0"/>
              </a:rPr>
              <a:t>AppBar</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העברנו מחרוזת תווים כ </a:t>
            </a:r>
            <a:r>
              <a:rPr lang="en-US" sz="2000" dirty="0">
                <a:solidFill>
                  <a:schemeClr val="bg1"/>
                </a:solidFill>
                <a:latin typeface="Calibri Light" panose="020F0302020204030204" pitchFamily="34" charset="0"/>
                <a:cs typeface="Calibri Light" panose="020F0302020204030204" pitchFamily="34" charset="0"/>
              </a:rPr>
              <a:t>children</a:t>
            </a:r>
            <a:r>
              <a:rPr lang="he-IL" sz="2000" dirty="0">
                <a:solidFill>
                  <a:schemeClr val="bg1"/>
                </a:solidFill>
                <a:latin typeface="Calibri Light" panose="020F0302020204030204" pitchFamily="34" charset="0"/>
                <a:cs typeface="Calibri Light" panose="020F0302020204030204" pitchFamily="34" charset="0"/>
              </a:rPr>
              <a:t> לקומפוננט </a:t>
            </a:r>
            <a:r>
              <a:rPr lang="en-US" sz="2000" dirty="0">
                <a:solidFill>
                  <a:schemeClr val="bg1"/>
                </a:solidFill>
                <a:latin typeface="Calibri Light" panose="020F0302020204030204" pitchFamily="34" charset="0"/>
                <a:cs typeface="Calibri Light" panose="020F0302020204030204" pitchFamily="34" charset="0"/>
              </a:rPr>
              <a:t>ToolBar</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015026" y="6277054"/>
            <a:ext cx="396245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מאפיינים נוספים</a:t>
            </a:r>
            <a:endParaRPr lang="en-US" sz="1400" b="1" dirty="0">
              <a:solidFill>
                <a:schemeClr val="bg1"/>
              </a:solidFill>
              <a:latin typeface="Calibri" panose="020F0502020204030204" pitchFamily="34" charset="0"/>
              <a:cs typeface="Calibri" panose="020F0502020204030204" pitchFamily="34" charset="0"/>
            </a:endParaRPr>
          </a:p>
          <a:p>
            <a:r>
              <a:rPr lang="en-US" sz="1400" b="1" dirty="0">
                <a:solidFill>
                  <a:schemeClr val="bg1"/>
                </a:solidFill>
                <a:latin typeface="Calibri" panose="020F0502020204030204" pitchFamily="34" charset="0"/>
                <a:cs typeface="Calibri" panose="020F0502020204030204" pitchFamily="34" charset="0"/>
                <a:hlinkClick r:id="rId4"/>
              </a:rPr>
              <a:t>https://mui.com/material-ui/api/toolbar/</a:t>
            </a:r>
            <a:r>
              <a:rPr lang="en-US" sz="1400" b="1" dirty="0">
                <a:solidFill>
                  <a:schemeClr val="bg1"/>
                </a:solidFill>
                <a:latin typeface="Calibri" panose="020F0502020204030204" pitchFamily="34" charset="0"/>
                <a:cs typeface="Calibri" panose="020F0502020204030204" pitchFamily="34" charset="0"/>
              </a:rPr>
              <a:t> </a:t>
            </a:r>
            <a:endParaRPr lang="he-IL" sz="1400" b="1" dirty="0">
              <a:solidFill>
                <a:schemeClr val="bg1"/>
              </a:solidFill>
              <a:latin typeface="Calibri" panose="020F0502020204030204" pitchFamily="34" charset="0"/>
              <a:cs typeface="Calibri" panose="020F0502020204030204" pitchFamily="34" charset="0"/>
            </a:endParaRPr>
          </a:p>
        </p:txBody>
      </p:sp>
      <p:pic>
        <p:nvPicPr>
          <p:cNvPr id="10" name="תמונה 9">
            <a:extLst>
              <a:ext uri="{FF2B5EF4-FFF2-40B4-BE49-F238E27FC236}">
                <a16:creationId xmlns:a16="http://schemas.microsoft.com/office/drawing/2014/main" id="{38D3E67B-A59E-711F-981C-C5A5FCFFDFB7}"/>
              </a:ext>
            </a:extLst>
          </p:cNvPr>
          <p:cNvPicPr>
            <a:picLocks noChangeAspect="1"/>
          </p:cNvPicPr>
          <p:nvPr/>
        </p:nvPicPr>
        <p:blipFill>
          <a:blip r:embed="rId5"/>
          <a:stretch>
            <a:fillRect/>
          </a:stretch>
        </p:blipFill>
        <p:spPr>
          <a:xfrm>
            <a:off x="720558" y="1390715"/>
            <a:ext cx="6573167" cy="3439005"/>
          </a:xfrm>
          <a:prstGeom prst="rect">
            <a:avLst/>
          </a:prstGeom>
        </p:spPr>
      </p:pic>
      <p:pic>
        <p:nvPicPr>
          <p:cNvPr id="13" name="תמונה 12">
            <a:extLst>
              <a:ext uri="{FF2B5EF4-FFF2-40B4-BE49-F238E27FC236}">
                <a16:creationId xmlns:a16="http://schemas.microsoft.com/office/drawing/2014/main" id="{609A02E1-C966-0FB3-8EFF-F846FCB70F38}"/>
              </a:ext>
            </a:extLst>
          </p:cNvPr>
          <p:cNvPicPr>
            <a:picLocks noChangeAspect="1"/>
          </p:cNvPicPr>
          <p:nvPr/>
        </p:nvPicPr>
        <p:blipFill rotWithShape="1">
          <a:blip r:embed="rId6"/>
          <a:srcRect l="589"/>
          <a:stretch/>
        </p:blipFill>
        <p:spPr>
          <a:xfrm>
            <a:off x="720558" y="5156996"/>
            <a:ext cx="6534434" cy="758836"/>
          </a:xfrm>
          <a:prstGeom prst="rect">
            <a:avLst/>
          </a:prstGeom>
        </p:spPr>
      </p:pic>
      <p:cxnSp>
        <p:nvCxnSpPr>
          <p:cNvPr id="15" name="מחבר: מרפקי 14">
            <a:extLst>
              <a:ext uri="{FF2B5EF4-FFF2-40B4-BE49-F238E27FC236}">
                <a16:creationId xmlns:a16="http://schemas.microsoft.com/office/drawing/2014/main" id="{C6244E77-20AF-892C-29B0-C720C2202899}"/>
              </a:ext>
            </a:extLst>
          </p:cNvPr>
          <p:cNvCxnSpPr/>
          <p:nvPr/>
        </p:nvCxnSpPr>
        <p:spPr>
          <a:xfrm rot="10800000" flipV="1">
            <a:off x="6096000" y="3154261"/>
            <a:ext cx="2452382" cy="578840"/>
          </a:xfrm>
          <a:prstGeom prst="bentConnector3">
            <a:avLst>
              <a:gd name="adj1" fmla="val 390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CCA3A955-F456-F09E-569B-ABC2A47E6BD7}"/>
              </a:ext>
            </a:extLst>
          </p:cNvPr>
          <p:cNvCxnSpPr>
            <a:cxnSpLocks/>
          </p:cNvCxnSpPr>
          <p:nvPr/>
        </p:nvCxnSpPr>
        <p:spPr>
          <a:xfrm rot="10800000">
            <a:off x="4379054" y="3850548"/>
            <a:ext cx="5399947" cy="238853"/>
          </a:xfrm>
          <a:prstGeom prst="bentConnector3">
            <a:avLst>
              <a:gd name="adj1" fmla="val 1000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451B16E1-6766-B7CB-3A7A-43F83181E7A4}"/>
              </a:ext>
            </a:extLst>
          </p:cNvPr>
          <p:cNvCxnSpPr>
            <a:cxnSpLocks/>
            <a:stCxn id="3" idx="2"/>
            <a:endCxn id="13" idx="3"/>
          </p:cNvCxnSpPr>
          <p:nvPr/>
        </p:nvCxnSpPr>
        <p:spPr>
          <a:xfrm rot="5400000">
            <a:off x="8218917" y="3759078"/>
            <a:ext cx="813412" cy="27412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5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Index.css</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נוסיף את הפונט של </a:t>
            </a:r>
            <a:r>
              <a:rPr lang="en-US" sz="2000" dirty="0">
                <a:solidFill>
                  <a:schemeClr val="bg1"/>
                </a:solidFill>
                <a:latin typeface="Calibri Light" panose="020F0302020204030204" pitchFamily="34" charset="0"/>
                <a:cs typeface="Calibri Light" panose="020F0302020204030204" pitchFamily="34" charset="0"/>
              </a:rPr>
              <a:t>Roboto </a:t>
            </a:r>
            <a:r>
              <a:rPr lang="he-IL" sz="2000" dirty="0">
                <a:solidFill>
                  <a:schemeClr val="bg1"/>
                </a:solidFill>
                <a:latin typeface="Calibri Light" panose="020F0302020204030204" pitchFamily="34" charset="0"/>
                <a:cs typeface="Calibri Light" panose="020F0302020204030204" pitchFamily="34" charset="0"/>
              </a:rPr>
              <a:t> לעיצוב הגלובלי של האפליקציה</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A91AECC8-DDE6-60BE-C12C-3BC9941F3B8F}"/>
              </a:ext>
            </a:extLst>
          </p:cNvPr>
          <p:cNvPicPr>
            <a:picLocks noChangeAspect="1"/>
          </p:cNvPicPr>
          <p:nvPr/>
        </p:nvPicPr>
        <p:blipFill>
          <a:blip r:embed="rId4"/>
          <a:stretch>
            <a:fillRect/>
          </a:stretch>
        </p:blipFill>
        <p:spPr>
          <a:xfrm>
            <a:off x="1447732" y="971207"/>
            <a:ext cx="4934639" cy="4915586"/>
          </a:xfrm>
          <a:prstGeom prst="rect">
            <a:avLst/>
          </a:prstGeom>
        </p:spPr>
      </p:pic>
      <p:cxnSp>
        <p:nvCxnSpPr>
          <p:cNvPr id="10" name="מחבר: מרפקי 9">
            <a:extLst>
              <a:ext uri="{FF2B5EF4-FFF2-40B4-BE49-F238E27FC236}">
                <a16:creationId xmlns:a16="http://schemas.microsoft.com/office/drawing/2014/main" id="{F87AAB27-4E4D-90DD-1E2C-3751243BD49D}"/>
              </a:ext>
            </a:extLst>
          </p:cNvPr>
          <p:cNvCxnSpPr/>
          <p:nvPr/>
        </p:nvCxnSpPr>
        <p:spPr>
          <a:xfrm rot="10800000" flipV="1">
            <a:off x="6382371" y="1209675"/>
            <a:ext cx="1971054" cy="1695450"/>
          </a:xfrm>
          <a:prstGeom prst="bentConnector3">
            <a:avLst>
              <a:gd name="adj1" fmla="val 6256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190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5400" dirty="0">
                <a:solidFill>
                  <a:schemeClr val="bg1"/>
                </a:solidFill>
              </a:rPr>
              <a:t>Bottom Navigation</a:t>
            </a:r>
            <a:endParaRPr lang="he-IL" sz="24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728273"/>
            <a:ext cx="5928735" cy="1384995"/>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“The Bottom Navigation bar allows movement between primary destinations in an app.” 		</a:t>
            </a:r>
            <a:r>
              <a:rPr lang="en-US"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מפה עם נעץ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https://mui.com/material-ui/react-bottom-navigation/</a:t>
            </a:r>
            <a:r>
              <a:rPr lang="he-IL" dirty="0"/>
              <a:t> </a:t>
            </a:r>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0244113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000" u="sng" dirty="0">
                <a:solidFill>
                  <a:srgbClr val="00B0FF"/>
                </a:solidFill>
                <a:latin typeface="Calibri Light" panose="020F0302020204030204" pitchFamily="34" charset="0"/>
                <a:cs typeface="Calibri Light" panose="020F0302020204030204" pitchFamily="34" charset="0"/>
              </a:rPr>
              <a:t>Bottom Navigation</a:t>
            </a:r>
            <a:endParaRPr lang="he-IL" sz="1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5189096"/>
          </a:xfrm>
          <a:effectLst>
            <a:outerShdw blurRad="50800" dist="38100" dir="2700000" algn="tl" rotWithShape="0">
              <a:prstClr val="black">
                <a:alpha val="40000"/>
              </a:prstClr>
            </a:outerShdw>
          </a:effectLst>
        </p:spPr>
        <p:txBody>
          <a:bodyPr>
            <a:normAutofit/>
          </a:bodyPr>
          <a:lstStyle/>
          <a:p>
            <a:pPr marL="0" indent="0">
              <a:buNone/>
            </a:pP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המציא קומפוננטות במיוחד לעיצוב תפריט הניווט התחתון המיועד בעיקר לתצוגת טלפונים ניידים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נייבא את הקומפוננטות והאייקונים הדרושים לנו מספריית </a:t>
            </a:r>
            <a:r>
              <a:rPr lang="en-US" sz="2000" dirty="0">
                <a:solidFill>
                  <a:schemeClr val="bg1"/>
                </a:solidFill>
                <a:latin typeface="Calibri Light" panose="020F0302020204030204" pitchFamily="34" charset="0"/>
                <a:cs typeface="Calibri Light" panose="020F0302020204030204" pitchFamily="34" charset="0"/>
              </a:rPr>
              <a:t>MUI</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נקבע שהקומפוננט </a:t>
            </a:r>
            <a:r>
              <a:rPr lang="en-US" sz="2000" dirty="0">
                <a:solidFill>
                  <a:schemeClr val="bg1"/>
                </a:solidFill>
                <a:latin typeface="Calibri Light" panose="020F0302020204030204" pitchFamily="34" charset="0"/>
                <a:cs typeface="Calibri Light" panose="020F0302020204030204" pitchFamily="34" charset="0"/>
              </a:rPr>
              <a:t>Paper</a:t>
            </a:r>
            <a:r>
              <a:rPr lang="he-IL" sz="2000" dirty="0">
                <a:solidFill>
                  <a:schemeClr val="bg1"/>
                </a:solidFill>
                <a:latin typeface="Calibri Light" panose="020F0302020204030204" pitchFamily="34" charset="0"/>
                <a:cs typeface="Calibri Light" panose="020F0302020204030204" pitchFamily="34" charset="0"/>
              </a:rPr>
              <a:t>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תהווה המיכל לתפריט הניווט התחתון ונקבע כי הפוזיציה שלה תהיה </a:t>
            </a:r>
            <a:r>
              <a:rPr lang="en-US" sz="2000" dirty="0">
                <a:solidFill>
                  <a:schemeClr val="bg1"/>
                </a:solidFill>
                <a:latin typeface="Calibri Light" panose="020F0302020204030204" pitchFamily="34" charset="0"/>
                <a:cs typeface="Calibri Light" panose="020F0302020204030204" pitchFamily="34" charset="0"/>
              </a:rPr>
              <a:t>sticky</a:t>
            </a:r>
            <a:r>
              <a:rPr lang="he-IL" sz="2000" dirty="0">
                <a:solidFill>
                  <a:schemeClr val="bg1"/>
                </a:solidFill>
                <a:latin typeface="Calibri Light" panose="020F0302020204030204" pitchFamily="34" charset="0"/>
                <a:cs typeface="Calibri Light" panose="020F0302020204030204" pitchFamily="34" charset="0"/>
              </a:rPr>
              <a:t> כך שהיא תהיה במקום קבוע בדף אך לא תעלה על הטקסט בדף </a:t>
            </a:r>
          </a:p>
          <a:p>
            <a:pPr lvl="1">
              <a:buFont typeface="Wingdings" panose="05000000000000000000" pitchFamily="2" charset="2"/>
              <a:buChar char="§"/>
            </a:pPr>
            <a:r>
              <a:rPr lang="he-IL" sz="1800" dirty="0">
                <a:solidFill>
                  <a:schemeClr val="bg1"/>
                </a:solidFill>
                <a:latin typeface="Calibri Light" panose="020F0302020204030204" pitchFamily="34" charset="0"/>
                <a:cs typeface="Calibri Light" panose="020F0302020204030204" pitchFamily="34" charset="0"/>
              </a:rPr>
              <a:t>נשתמש בקומפוננט </a:t>
            </a:r>
            <a:r>
              <a:rPr lang="en-US" sz="1800" dirty="0" err="1">
                <a:solidFill>
                  <a:schemeClr val="bg1"/>
                </a:solidFill>
                <a:latin typeface="Calibri Light" panose="020F0302020204030204" pitchFamily="34" charset="0"/>
                <a:cs typeface="Calibri Light" panose="020F0302020204030204" pitchFamily="34" charset="0"/>
              </a:rPr>
              <a:t>BottomNavigation</a:t>
            </a:r>
            <a:r>
              <a:rPr lang="he-IL" sz="1800" dirty="0">
                <a:solidFill>
                  <a:schemeClr val="bg1"/>
                </a:solidFill>
                <a:latin typeface="Calibri Light" panose="020F0302020204030204" pitchFamily="34" charset="0"/>
                <a:cs typeface="Calibri Light" panose="020F0302020204030204" pitchFamily="34" charset="0"/>
              </a:rPr>
              <a:t> של </a:t>
            </a:r>
            <a:r>
              <a:rPr lang="en-US" sz="1800" dirty="0">
                <a:solidFill>
                  <a:schemeClr val="bg1"/>
                </a:solidFill>
                <a:latin typeface="Calibri Light" panose="020F0302020204030204" pitchFamily="34" charset="0"/>
                <a:cs typeface="Calibri Light" panose="020F0302020204030204" pitchFamily="34" charset="0"/>
              </a:rPr>
              <a:t>MUI</a:t>
            </a:r>
            <a:r>
              <a:rPr lang="he-IL" sz="1800" dirty="0">
                <a:solidFill>
                  <a:schemeClr val="bg1"/>
                </a:solidFill>
                <a:latin typeface="Calibri Light" panose="020F0302020204030204" pitchFamily="34" charset="0"/>
                <a:cs typeface="Calibri Light" panose="020F0302020204030204" pitchFamily="34" charset="0"/>
              </a:rPr>
              <a:t> כמיכל של כפתורי הניווט</a:t>
            </a:r>
          </a:p>
          <a:p>
            <a:pPr lvl="2">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כל לינק/ כפתור ניווט יהיה בתוך הקומפוננט </a:t>
            </a:r>
            <a:r>
              <a:rPr lang="en-US" sz="1600" dirty="0">
                <a:solidFill>
                  <a:schemeClr val="bg1"/>
                </a:solidFill>
                <a:latin typeface="Calibri Light" panose="020F0302020204030204" pitchFamily="34" charset="0"/>
                <a:cs typeface="Calibri Light" panose="020F0302020204030204" pitchFamily="34" charset="0"/>
              </a:rPr>
              <a:t>BottomNavigationAction</a:t>
            </a:r>
            <a:r>
              <a:rPr lang="he-IL" sz="1600" dirty="0">
                <a:solidFill>
                  <a:schemeClr val="bg1"/>
                </a:solidFill>
                <a:latin typeface="Calibri Light" panose="020F0302020204030204" pitchFamily="34" charset="0"/>
                <a:cs typeface="Calibri Light" panose="020F0302020204030204" pitchFamily="34" charset="0"/>
              </a:rPr>
              <a:t> שמקבל את המאפיינים:</a:t>
            </a:r>
          </a:p>
          <a:p>
            <a:pPr lvl="3">
              <a:buFont typeface="Wingdings" panose="05000000000000000000" pitchFamily="2" charset="2"/>
              <a:buChar char="§"/>
            </a:pPr>
            <a:r>
              <a:rPr lang="en-US" sz="1400" dirty="0">
                <a:solidFill>
                  <a:schemeClr val="bg1"/>
                </a:solidFill>
                <a:latin typeface="Calibri Light" panose="020F0302020204030204" pitchFamily="34" charset="0"/>
                <a:cs typeface="Calibri Light" panose="020F0302020204030204" pitchFamily="34" charset="0"/>
              </a:rPr>
              <a:t>label</a:t>
            </a:r>
            <a:r>
              <a:rPr lang="he-IL" sz="1400" dirty="0">
                <a:solidFill>
                  <a:schemeClr val="bg1"/>
                </a:solidFill>
                <a:latin typeface="Calibri Light" panose="020F0302020204030204" pitchFamily="34" charset="0"/>
                <a:cs typeface="Calibri Light" panose="020F0302020204030204" pitchFamily="34" charset="0"/>
              </a:rPr>
              <a:t>  - הכיתוב על כפתור הניווט</a:t>
            </a:r>
          </a:p>
          <a:p>
            <a:pPr lvl="3">
              <a:buFont typeface="Wingdings" panose="05000000000000000000" pitchFamily="2" charset="2"/>
              <a:buChar char="§"/>
            </a:pPr>
            <a:r>
              <a:rPr lang="en-US" sz="1400" dirty="0">
                <a:solidFill>
                  <a:schemeClr val="bg1"/>
                </a:solidFill>
                <a:latin typeface="Calibri Light" panose="020F0302020204030204" pitchFamily="34" charset="0"/>
                <a:cs typeface="Calibri Light" panose="020F0302020204030204" pitchFamily="34" charset="0"/>
              </a:rPr>
              <a:t>icon</a:t>
            </a:r>
            <a:r>
              <a:rPr lang="he-IL" sz="1400" dirty="0">
                <a:solidFill>
                  <a:schemeClr val="bg1"/>
                </a:solidFill>
                <a:latin typeface="Calibri Light" panose="020F0302020204030204" pitchFamily="34" charset="0"/>
                <a:cs typeface="Calibri Light" panose="020F0302020204030204" pitchFamily="34" charset="0"/>
              </a:rPr>
              <a:t> – תקבל קומפוננט </a:t>
            </a:r>
            <a:r>
              <a:rPr lang="en-US" sz="1400" dirty="0">
                <a:solidFill>
                  <a:schemeClr val="bg1"/>
                </a:solidFill>
                <a:latin typeface="Calibri Light" panose="020F0302020204030204" pitchFamily="34" charset="0"/>
                <a:cs typeface="Calibri Light" panose="020F0302020204030204" pitchFamily="34" charset="0"/>
              </a:rPr>
              <a:t>MUI</a:t>
            </a:r>
            <a:r>
              <a:rPr lang="he-IL" sz="1400" dirty="0">
                <a:solidFill>
                  <a:schemeClr val="bg1"/>
                </a:solidFill>
                <a:latin typeface="Calibri Light" panose="020F0302020204030204" pitchFamily="34" charset="0"/>
                <a:cs typeface="Calibri Light" panose="020F0302020204030204" pitchFamily="34" charset="0"/>
              </a:rPr>
              <a:t> </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830105" y="6062327"/>
            <a:ext cx="4261279" cy="738664"/>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המאיינים של </a:t>
            </a:r>
            <a:r>
              <a:rPr lang="en-US" sz="1400" b="1" dirty="0">
                <a:solidFill>
                  <a:schemeClr val="bg1"/>
                </a:solidFill>
                <a:latin typeface="Calibri" panose="020F0502020204030204" pitchFamily="34" charset="0"/>
                <a:cs typeface="Calibri" panose="020F0502020204030204" pitchFamily="34" charset="0"/>
              </a:rPr>
              <a:t>BottomNavigationAction</a:t>
            </a:r>
            <a:r>
              <a:rPr lang="he-IL" sz="1400" b="1" dirty="0">
                <a:solidFill>
                  <a:schemeClr val="bg1"/>
                </a:solidFill>
                <a:latin typeface="Calibri" panose="020F0502020204030204" pitchFamily="34" charset="0"/>
                <a:cs typeface="Calibri" panose="020F0502020204030204" pitchFamily="34" charset="0"/>
              </a:rPr>
              <a:t>:</a:t>
            </a:r>
          </a:p>
          <a:p>
            <a:r>
              <a:rPr lang="en-US" sz="1400" b="1" dirty="0">
                <a:hlinkClick r:id="rId4"/>
              </a:rPr>
              <a:t>https://mui.com/material-ui/api/bottom-navigation-action/</a:t>
            </a:r>
            <a:r>
              <a:rPr lang="en-US" sz="1400" b="1" dirty="0"/>
              <a:t> </a:t>
            </a:r>
            <a:endParaRPr lang="he-IL" sz="1400" b="1" dirty="0"/>
          </a:p>
        </p:txBody>
      </p:sp>
      <p:pic>
        <p:nvPicPr>
          <p:cNvPr id="9" name="תמונה 8">
            <a:extLst>
              <a:ext uri="{FF2B5EF4-FFF2-40B4-BE49-F238E27FC236}">
                <a16:creationId xmlns:a16="http://schemas.microsoft.com/office/drawing/2014/main" id="{97DF5740-38F4-357C-B8FA-E566FCF60816}"/>
              </a:ext>
            </a:extLst>
          </p:cNvPr>
          <p:cNvPicPr>
            <a:picLocks noChangeAspect="1"/>
          </p:cNvPicPr>
          <p:nvPr/>
        </p:nvPicPr>
        <p:blipFill>
          <a:blip r:embed="rId5"/>
          <a:stretch>
            <a:fillRect/>
          </a:stretch>
        </p:blipFill>
        <p:spPr>
          <a:xfrm>
            <a:off x="481855" y="372188"/>
            <a:ext cx="6866395" cy="6113624"/>
          </a:xfrm>
          <a:prstGeom prst="rect">
            <a:avLst/>
          </a:prstGeom>
        </p:spPr>
      </p:pic>
      <p:sp>
        <p:nvSpPr>
          <p:cNvPr id="8" name="סוגר מסולסל ימני 7">
            <a:extLst>
              <a:ext uri="{FF2B5EF4-FFF2-40B4-BE49-F238E27FC236}">
                <a16:creationId xmlns:a16="http://schemas.microsoft.com/office/drawing/2014/main" id="{E6312748-23CC-6919-87CD-BB3F8207BB5A}"/>
              </a:ext>
            </a:extLst>
          </p:cNvPr>
          <p:cNvSpPr/>
          <p:nvPr/>
        </p:nvSpPr>
        <p:spPr>
          <a:xfrm>
            <a:off x="6933501" y="1006679"/>
            <a:ext cx="151002" cy="1635853"/>
          </a:xfrm>
          <a:prstGeom prst="rightBrace">
            <a:avLst>
              <a:gd name="adj1" fmla="val 69309"/>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0" name="מחבר: מרפקי 9">
            <a:extLst>
              <a:ext uri="{FF2B5EF4-FFF2-40B4-BE49-F238E27FC236}">
                <a16:creationId xmlns:a16="http://schemas.microsoft.com/office/drawing/2014/main" id="{58AFD93A-AD9A-6310-7ACE-3D0AAB2D7211}"/>
              </a:ext>
            </a:extLst>
          </p:cNvPr>
          <p:cNvCxnSpPr>
            <a:cxnSpLocks/>
          </p:cNvCxnSpPr>
          <p:nvPr/>
        </p:nvCxnSpPr>
        <p:spPr>
          <a:xfrm rot="10800000">
            <a:off x="7110647" y="1824605"/>
            <a:ext cx="1530015" cy="33136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DC5A4E59-B5C3-6053-D2D6-27CB96AA6D67}"/>
              </a:ext>
            </a:extLst>
          </p:cNvPr>
          <p:cNvCxnSpPr>
            <a:cxnSpLocks/>
          </p:cNvCxnSpPr>
          <p:nvPr/>
        </p:nvCxnSpPr>
        <p:spPr>
          <a:xfrm rot="10800000" flipV="1">
            <a:off x="5540189" y="2766770"/>
            <a:ext cx="3009173" cy="1499739"/>
          </a:xfrm>
          <a:prstGeom prst="bentConnector3">
            <a:avLst>
              <a:gd name="adj1" fmla="val 368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a:extLst>
              <a:ext uri="{FF2B5EF4-FFF2-40B4-BE49-F238E27FC236}">
                <a16:creationId xmlns:a16="http://schemas.microsoft.com/office/drawing/2014/main" id="{DF541E04-E476-8F90-6912-158F1A016169}"/>
              </a:ext>
            </a:extLst>
          </p:cNvPr>
          <p:cNvCxnSpPr>
            <a:cxnSpLocks/>
          </p:cNvCxnSpPr>
          <p:nvPr/>
        </p:nvCxnSpPr>
        <p:spPr>
          <a:xfrm flipH="1">
            <a:off x="7422776" y="4826792"/>
            <a:ext cx="1050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0C174D24-888E-46AA-6F74-38629A3851BD}"/>
              </a:ext>
            </a:extLst>
          </p:cNvPr>
          <p:cNvCxnSpPr/>
          <p:nvPr/>
        </p:nvCxnSpPr>
        <p:spPr>
          <a:xfrm flipH="1">
            <a:off x="3272118" y="4482353"/>
            <a:ext cx="513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6060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2055389"/>
            <a:ext cx="4190260" cy="939730"/>
          </a:xfrm>
          <a:effectLst>
            <a:outerShdw blurRad="50800" dist="38100" dir="2700000" algn="tl" rotWithShape="0">
              <a:prstClr val="black">
                <a:alpha val="40000"/>
              </a:prstClr>
            </a:outerShdw>
          </a:effectLst>
        </p:spPr>
        <p:txBody>
          <a:bodyPr>
            <a:noAutofit/>
          </a:bodyPr>
          <a:lstStyle/>
          <a:p>
            <a:pPr algn="ctr"/>
            <a:r>
              <a:rPr lang="he-IL" sz="4000" u="sng" dirty="0">
                <a:solidFill>
                  <a:srgbClr val="00B0FF"/>
                </a:solidFill>
                <a:latin typeface="Calibri Light" panose="020F0302020204030204" pitchFamily="34" charset="0"/>
                <a:cs typeface="Calibri Light" panose="020F0302020204030204" pitchFamily="34" charset="0"/>
              </a:rPr>
              <a:t>התוצאה בדפדפן:</a:t>
            </a:r>
            <a:endParaRPr lang="he-IL" sz="1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2995121"/>
            <a:ext cx="4190259" cy="140910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ניתן לראות כי תפריט הניווט התחתון מתחיל במקום בו הטקסט נגמר בגלל שקבענו על הקומפוננט </a:t>
            </a:r>
            <a:r>
              <a:rPr lang="en-US" sz="2000" dirty="0">
                <a:solidFill>
                  <a:schemeClr val="bg1"/>
                </a:solidFill>
                <a:latin typeface="Calibri Light" panose="020F0302020204030204" pitchFamily="34" charset="0"/>
                <a:cs typeface="Calibri Light" panose="020F0302020204030204" pitchFamily="34" charset="0"/>
              </a:rPr>
              <a:t>Paper</a:t>
            </a:r>
            <a:r>
              <a:rPr lang="he-IL" sz="2000" dirty="0">
                <a:solidFill>
                  <a:schemeClr val="bg1"/>
                </a:solidFill>
                <a:latin typeface="Calibri Light" panose="020F0302020204030204" pitchFamily="34" charset="0"/>
                <a:cs typeface="Calibri Light" panose="020F0302020204030204" pitchFamily="34" charset="0"/>
              </a:rPr>
              <a:t> שהוא יהיה </a:t>
            </a:r>
            <a:r>
              <a:rPr lang="en-US" sz="2000" dirty="0">
                <a:solidFill>
                  <a:schemeClr val="bg1"/>
                </a:solidFill>
                <a:latin typeface="Calibri Light" panose="020F0302020204030204" pitchFamily="34" charset="0"/>
                <a:cs typeface="Calibri Light" panose="020F0302020204030204" pitchFamily="34" charset="0"/>
              </a:rPr>
              <a:t>position=“sticky”</a:t>
            </a:r>
            <a:endParaRPr lang="he-IL" sz="20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pic>
        <p:nvPicPr>
          <p:cNvPr id="6" name="תמונה 5">
            <a:extLst>
              <a:ext uri="{FF2B5EF4-FFF2-40B4-BE49-F238E27FC236}">
                <a16:creationId xmlns:a16="http://schemas.microsoft.com/office/drawing/2014/main" id="{ABC490E5-0213-EA55-651C-1A9846473177}"/>
              </a:ext>
            </a:extLst>
          </p:cNvPr>
          <p:cNvPicPr>
            <a:picLocks noChangeAspect="1"/>
          </p:cNvPicPr>
          <p:nvPr/>
        </p:nvPicPr>
        <p:blipFill>
          <a:blip r:embed="rId4"/>
          <a:stretch>
            <a:fillRect/>
          </a:stretch>
        </p:blipFill>
        <p:spPr>
          <a:xfrm>
            <a:off x="685626" y="2809788"/>
            <a:ext cx="6458851" cy="12384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1968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2055389"/>
            <a:ext cx="4190260" cy="939730"/>
          </a:xfrm>
          <a:effectLst>
            <a:outerShdw blurRad="50800" dist="38100" dir="2700000" algn="tl" rotWithShape="0">
              <a:prstClr val="black">
                <a:alpha val="40000"/>
              </a:prstClr>
            </a:outerShdw>
          </a:effectLst>
        </p:spPr>
        <p:txBody>
          <a:bodyPr>
            <a:noAutofit/>
          </a:bodyPr>
          <a:lstStyle/>
          <a:p>
            <a:pPr algn="ctr"/>
            <a:r>
              <a:rPr lang="en-US" sz="4000" u="sng" dirty="0">
                <a:solidFill>
                  <a:srgbClr val="00B0FF"/>
                </a:solidFill>
                <a:latin typeface="Calibri Light" panose="020F0302020204030204" pitchFamily="34" charset="0"/>
                <a:cs typeface="Calibri Light" panose="020F0302020204030204" pitchFamily="34" charset="0"/>
              </a:rPr>
              <a:t>showLabels</a:t>
            </a:r>
            <a:endParaRPr lang="he-IL" sz="1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2995120"/>
            <a:ext cx="4190259" cy="2071831"/>
          </a:xfrm>
          <a:effectLst>
            <a:outerShdw blurRad="50800" dist="38100" dir="2700000" algn="tl" rotWithShape="0">
              <a:prstClr val="black">
                <a:alpha val="40000"/>
              </a:prstClr>
            </a:outerShdw>
          </a:effectLst>
        </p:spPr>
        <p:txBody>
          <a:bodyPr>
            <a:normAutofit/>
          </a:bodyPr>
          <a:lstStyle/>
          <a:p>
            <a:pPr marL="0" indent="0">
              <a:buNone/>
            </a:pP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המציא קומפוננטות במיוחד לעיצוב תפריט הניווט התחתון המיועד בעיקר לתצוגת טלפונים ניידים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נהיה מעוניינים לראות את שמות כפתורי הניווט נוסיף את המאפיין </a:t>
            </a:r>
            <a:r>
              <a:rPr lang="en-US" sz="2000" dirty="0">
                <a:solidFill>
                  <a:schemeClr val="bg1"/>
                </a:solidFill>
                <a:latin typeface="Calibri Light" panose="020F0302020204030204" pitchFamily="34" charset="0"/>
                <a:cs typeface="Calibri Light" panose="020F0302020204030204" pitchFamily="34" charset="0"/>
              </a:rPr>
              <a:t>showLabels</a:t>
            </a:r>
            <a:endParaRPr lang="he-IL" sz="14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830105" y="6062327"/>
            <a:ext cx="426127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המאפיינים של </a:t>
            </a:r>
            <a:r>
              <a:rPr lang="en-US" sz="1400" b="1" dirty="0" err="1">
                <a:solidFill>
                  <a:schemeClr val="bg1"/>
                </a:solidFill>
                <a:latin typeface="Calibri" panose="020F0502020204030204" pitchFamily="34" charset="0"/>
                <a:cs typeface="Calibri" panose="020F0502020204030204" pitchFamily="34" charset="0"/>
              </a:rPr>
              <a:t>BottomNavigation</a:t>
            </a:r>
            <a:r>
              <a:rPr lang="he-IL" sz="1400" b="1" dirty="0">
                <a:solidFill>
                  <a:schemeClr val="bg1"/>
                </a:solidFill>
                <a:latin typeface="Calibri" panose="020F0502020204030204" pitchFamily="34" charset="0"/>
                <a:cs typeface="Calibri" panose="020F0502020204030204" pitchFamily="34" charset="0"/>
              </a:rPr>
              <a:t>:</a:t>
            </a:r>
          </a:p>
          <a:p>
            <a:r>
              <a:rPr lang="en-US" sz="1400" b="1" dirty="0">
                <a:hlinkClick r:id="rId4"/>
              </a:rPr>
              <a:t>https://mui.com/material-ui/api/bottom-navigation/</a:t>
            </a:r>
            <a:r>
              <a:rPr lang="en-US" sz="1400" b="1" dirty="0"/>
              <a:t> </a:t>
            </a:r>
            <a:endParaRPr lang="he-IL" sz="1400" b="1" dirty="0"/>
          </a:p>
        </p:txBody>
      </p:sp>
      <p:pic>
        <p:nvPicPr>
          <p:cNvPr id="7" name="תמונה 6">
            <a:extLst>
              <a:ext uri="{FF2B5EF4-FFF2-40B4-BE49-F238E27FC236}">
                <a16:creationId xmlns:a16="http://schemas.microsoft.com/office/drawing/2014/main" id="{73531EEA-CF8A-6922-73A6-53796B82F35C}"/>
              </a:ext>
            </a:extLst>
          </p:cNvPr>
          <p:cNvPicPr>
            <a:picLocks noChangeAspect="1"/>
          </p:cNvPicPr>
          <p:nvPr/>
        </p:nvPicPr>
        <p:blipFill>
          <a:blip r:embed="rId5"/>
          <a:stretch>
            <a:fillRect/>
          </a:stretch>
        </p:blipFill>
        <p:spPr>
          <a:xfrm>
            <a:off x="564873" y="1967021"/>
            <a:ext cx="6823019" cy="3683160"/>
          </a:xfrm>
          <a:prstGeom prst="rect">
            <a:avLst/>
          </a:prstGeom>
        </p:spPr>
      </p:pic>
      <p:cxnSp>
        <p:nvCxnSpPr>
          <p:cNvPr id="13" name="מחבר: מרפקי 12">
            <a:extLst>
              <a:ext uri="{FF2B5EF4-FFF2-40B4-BE49-F238E27FC236}">
                <a16:creationId xmlns:a16="http://schemas.microsoft.com/office/drawing/2014/main" id="{61D35AF2-6AD0-D887-916A-F3214C76BA87}"/>
              </a:ext>
            </a:extLst>
          </p:cNvPr>
          <p:cNvCxnSpPr>
            <a:cxnSpLocks/>
          </p:cNvCxnSpPr>
          <p:nvPr/>
        </p:nvCxnSpPr>
        <p:spPr>
          <a:xfrm rot="10800000">
            <a:off x="3976383" y="3990496"/>
            <a:ext cx="4496501" cy="128499"/>
          </a:xfrm>
          <a:prstGeom prst="bentConnector3">
            <a:avLst>
              <a:gd name="adj1" fmla="val 1949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780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9514" y="2600673"/>
            <a:ext cx="4190260" cy="939730"/>
          </a:xfrm>
          <a:effectLst>
            <a:outerShdw blurRad="50800" dist="38100" dir="2700000" algn="tl" rotWithShape="0">
              <a:prstClr val="black">
                <a:alpha val="40000"/>
              </a:prstClr>
            </a:outerShdw>
          </a:effectLst>
        </p:spPr>
        <p:txBody>
          <a:bodyPr>
            <a:noAutofit/>
          </a:bodyPr>
          <a:lstStyle/>
          <a:p>
            <a:pPr algn="ctr"/>
            <a:r>
              <a:rPr lang="he-IL" sz="4000" u="sng" dirty="0">
                <a:solidFill>
                  <a:srgbClr val="00B0FF"/>
                </a:solidFill>
                <a:latin typeface="Calibri Light" panose="020F0302020204030204" pitchFamily="34" charset="0"/>
                <a:cs typeface="Calibri Light" panose="020F0302020204030204" pitchFamily="34" charset="0"/>
              </a:rPr>
              <a:t>התוצאה בדפדפן:</a:t>
            </a:r>
            <a:endParaRPr lang="he-IL" sz="1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9514" y="3540404"/>
            <a:ext cx="4190259" cy="80509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ניתן לראות ששמות ששמנו בתוך המאפיין </a:t>
            </a:r>
            <a:r>
              <a:rPr lang="en-US" sz="2000" dirty="0">
                <a:solidFill>
                  <a:schemeClr val="bg1"/>
                </a:solidFill>
                <a:latin typeface="Calibri Light" panose="020F0302020204030204" pitchFamily="34" charset="0"/>
                <a:cs typeface="Calibri Light" panose="020F0302020204030204" pitchFamily="34" charset="0"/>
              </a:rPr>
              <a:t>label</a:t>
            </a:r>
            <a:r>
              <a:rPr lang="he-IL" sz="2000" dirty="0">
                <a:solidFill>
                  <a:schemeClr val="bg1"/>
                </a:solidFill>
                <a:latin typeface="Calibri Light" panose="020F0302020204030204" pitchFamily="34" charset="0"/>
                <a:cs typeface="Calibri Light" panose="020F0302020204030204" pitchFamily="34" charset="0"/>
              </a:rPr>
              <a:t> מופיעים מתחת לתמונה של האייקונים</a:t>
            </a:r>
            <a:endParaRPr lang="he-IL" sz="14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pic>
        <p:nvPicPr>
          <p:cNvPr id="6" name="תמונה 5">
            <a:extLst>
              <a:ext uri="{FF2B5EF4-FFF2-40B4-BE49-F238E27FC236}">
                <a16:creationId xmlns:a16="http://schemas.microsoft.com/office/drawing/2014/main" id="{AFAE8CA5-5CD4-84B1-85D6-8CD28C76CB74}"/>
              </a:ext>
            </a:extLst>
          </p:cNvPr>
          <p:cNvPicPr>
            <a:picLocks noChangeAspect="1"/>
          </p:cNvPicPr>
          <p:nvPr/>
        </p:nvPicPr>
        <p:blipFill>
          <a:blip r:embed="rId4"/>
          <a:stretch>
            <a:fillRect/>
          </a:stretch>
        </p:blipFill>
        <p:spPr>
          <a:xfrm>
            <a:off x="695152" y="2785973"/>
            <a:ext cx="6439799" cy="12860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75286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156845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199696" y="896645"/>
            <a:ext cx="4063011" cy="1006763"/>
          </a:xfrm>
          <a:effectLst>
            <a:outerShdw blurRad="50800" dist="38100" dir="2700000" algn="tl" rotWithShape="0">
              <a:prstClr val="black">
                <a:alpha val="40000"/>
              </a:prstClr>
            </a:outerShdw>
          </a:effectLst>
        </p:spPr>
        <p:txBody>
          <a:bodyPr>
            <a:normAutofit fontScale="90000"/>
          </a:bodyPr>
          <a:lstStyle/>
          <a:p>
            <a:pPr algn="ctr"/>
            <a:r>
              <a:rPr lang="he-IL" u="sng" dirty="0">
                <a:solidFill>
                  <a:srgbClr val="00B0FF"/>
                </a:solidFill>
                <a:latin typeface="Calibri Light" panose="020F0302020204030204" pitchFamily="34" charset="0"/>
                <a:cs typeface="Calibri Light" panose="020F0302020204030204" pitchFamily="34" charset="0"/>
              </a:rPr>
              <a:t>משימת </a:t>
            </a:r>
            <a:r>
              <a:rPr lang="en-US" u="sng" dirty="0">
                <a:solidFill>
                  <a:srgbClr val="00B0FF"/>
                </a:solidFill>
                <a:latin typeface="Calibri Light" panose="020F0302020204030204" pitchFamily="34" charset="0"/>
                <a:cs typeface="Calibri Light" panose="020F0302020204030204" pitchFamily="34" charset="0"/>
              </a:rPr>
              <a:t>navigation</a:t>
            </a:r>
            <a:endParaRPr lang="he-IL" u="sng" dirty="0">
              <a:solidFill>
                <a:srgbClr val="00B0FF"/>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4367814" y="0"/>
            <a:ext cx="78241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4656084" y="343387"/>
            <a:ext cx="7336220" cy="6171226"/>
          </a:xfrm>
          <a:effectLst/>
        </p:spPr>
        <p:txBody>
          <a:bodyPr anchor="ctr">
            <a:normAutofit/>
          </a:bodyPr>
          <a:lstStyle/>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צור תפריט עליון לאפליקציה שבגודל מסך </a:t>
            </a:r>
            <a:r>
              <a:rPr lang="en-US" sz="2400" dirty="0">
                <a:latin typeface="Calibri Light" panose="020F0302020204030204" pitchFamily="34" charset="0"/>
                <a:cs typeface="Calibri Light" panose="020F0302020204030204" pitchFamily="34" charset="0"/>
              </a:rPr>
              <a:t>md</a:t>
            </a:r>
            <a:r>
              <a:rPr lang="he-IL" sz="2400" dirty="0">
                <a:latin typeface="Calibri Light" panose="020F0302020204030204" pitchFamily="34" charset="0"/>
                <a:cs typeface="Calibri Light" panose="020F0302020204030204" pitchFamily="34" charset="0"/>
              </a:rPr>
              <a:t> ומעלה יראה כך:</a:t>
            </a:r>
          </a:p>
          <a:p>
            <a:pPr>
              <a:buFont typeface="Wingdings" panose="05000000000000000000" pitchFamily="2" charset="2"/>
              <a:buChar char="§"/>
            </a:pPr>
            <a:endParaRPr lang="he-IL" sz="2400" dirty="0">
              <a:latin typeface="Calibri Light" panose="020F0302020204030204" pitchFamily="34" charset="0"/>
              <a:cs typeface="Calibri Light" panose="020F0302020204030204" pitchFamily="34" charset="0"/>
            </a:endParaRPr>
          </a:p>
          <a:p>
            <a:pPr>
              <a:buFont typeface="Wingdings" panose="05000000000000000000" pitchFamily="2" charset="2"/>
              <a:buChar char="§"/>
            </a:pPr>
            <a:endParaRPr lang="he-IL" sz="2400" dirty="0">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ובתצוגת טלפון סלולרי יראה כך:</a:t>
            </a:r>
          </a:p>
          <a:p>
            <a:pPr>
              <a:buFont typeface="Wingdings" panose="05000000000000000000" pitchFamily="2" charset="2"/>
              <a:buChar char="§"/>
            </a:pPr>
            <a:endParaRPr lang="he-IL" sz="2400" dirty="0">
              <a:latin typeface="Calibri Light" panose="020F0302020204030204" pitchFamily="34" charset="0"/>
              <a:cs typeface="Calibri Light" panose="020F0302020204030204" pitchFamily="34" charset="0"/>
            </a:endParaRPr>
          </a:p>
          <a:p>
            <a:pPr>
              <a:buFont typeface="Wingdings" panose="05000000000000000000" pitchFamily="2" charset="2"/>
              <a:buChar char="§"/>
            </a:pPr>
            <a:endParaRPr lang="he-IL" sz="2400" dirty="0">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צור תפריט ניווט תחתון שיראה כך:</a:t>
            </a:r>
          </a:p>
        </p:txBody>
      </p:sp>
      <p:pic>
        <p:nvPicPr>
          <p:cNvPr id="7" name="גרפיקה 6" descr="לוח עם פריטים מסומנים ב- v קו מיתאר">
            <a:extLst>
              <a:ext uri="{FF2B5EF4-FFF2-40B4-BE49-F238E27FC236}">
                <a16:creationId xmlns:a16="http://schemas.microsoft.com/office/drawing/2014/main" id="{FFF67475-B9CF-90F2-6EA8-2F92C9671F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66" y="1975945"/>
            <a:ext cx="4384780" cy="4384780"/>
          </a:xfrm>
          <a:prstGeom prst="rect">
            <a:avLst/>
          </a:prstGeom>
        </p:spPr>
      </p:pic>
      <p:sp>
        <p:nvSpPr>
          <p:cNvPr id="6" name="תיבת טקסט 5">
            <a:extLst>
              <a:ext uri="{FF2B5EF4-FFF2-40B4-BE49-F238E27FC236}">
                <a16:creationId xmlns:a16="http://schemas.microsoft.com/office/drawing/2014/main" id="{A3013CD8-ADA2-15C6-557C-23B664D1C826}"/>
              </a:ext>
            </a:extLst>
          </p:cNvPr>
          <p:cNvSpPr txBox="1"/>
          <p:nvPr/>
        </p:nvSpPr>
        <p:spPr>
          <a:xfrm>
            <a:off x="4405442" y="1015305"/>
            <a:ext cx="7837502"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9" name="תמונה 8">
            <a:extLst>
              <a:ext uri="{FF2B5EF4-FFF2-40B4-BE49-F238E27FC236}">
                <a16:creationId xmlns:a16="http://schemas.microsoft.com/office/drawing/2014/main" id="{D9713E82-7AD6-8F0C-E964-67419005CC55}"/>
              </a:ext>
            </a:extLst>
          </p:cNvPr>
          <p:cNvPicPr>
            <a:picLocks noChangeAspect="1"/>
          </p:cNvPicPr>
          <p:nvPr/>
        </p:nvPicPr>
        <p:blipFill>
          <a:blip r:embed="rId6"/>
          <a:stretch>
            <a:fillRect/>
          </a:stretch>
        </p:blipFill>
        <p:spPr>
          <a:xfrm>
            <a:off x="4733703" y="2458424"/>
            <a:ext cx="7105724" cy="515024"/>
          </a:xfrm>
          <a:prstGeom prst="rect">
            <a:avLst/>
          </a:prstGeom>
        </p:spPr>
      </p:pic>
      <p:pic>
        <p:nvPicPr>
          <p:cNvPr id="11" name="תמונה 10">
            <a:extLst>
              <a:ext uri="{FF2B5EF4-FFF2-40B4-BE49-F238E27FC236}">
                <a16:creationId xmlns:a16="http://schemas.microsoft.com/office/drawing/2014/main" id="{236EDEBB-9153-E129-353D-15EECDD57E47}"/>
              </a:ext>
            </a:extLst>
          </p:cNvPr>
          <p:cNvPicPr>
            <a:picLocks noChangeAspect="1"/>
          </p:cNvPicPr>
          <p:nvPr/>
        </p:nvPicPr>
        <p:blipFill>
          <a:blip r:embed="rId7"/>
          <a:stretch>
            <a:fillRect/>
          </a:stretch>
        </p:blipFill>
        <p:spPr>
          <a:xfrm>
            <a:off x="6552296" y="3738026"/>
            <a:ext cx="3543795" cy="581106"/>
          </a:xfrm>
          <a:prstGeom prst="rect">
            <a:avLst/>
          </a:prstGeom>
        </p:spPr>
      </p:pic>
      <p:pic>
        <p:nvPicPr>
          <p:cNvPr id="13" name="תמונה 12">
            <a:extLst>
              <a:ext uri="{FF2B5EF4-FFF2-40B4-BE49-F238E27FC236}">
                <a16:creationId xmlns:a16="http://schemas.microsoft.com/office/drawing/2014/main" id="{0DDCFD8F-DCF0-90AA-CEA3-C4F5A2A2EA28}"/>
              </a:ext>
            </a:extLst>
          </p:cNvPr>
          <p:cNvPicPr>
            <a:picLocks noChangeAspect="1"/>
          </p:cNvPicPr>
          <p:nvPr/>
        </p:nvPicPr>
        <p:blipFill>
          <a:blip r:embed="rId8"/>
          <a:stretch>
            <a:fillRect/>
          </a:stretch>
        </p:blipFill>
        <p:spPr>
          <a:xfrm>
            <a:off x="6618980" y="5154898"/>
            <a:ext cx="3410426" cy="5239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8392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5400" dirty="0">
                <a:solidFill>
                  <a:schemeClr val="bg1"/>
                </a:solidFill>
              </a:rPr>
              <a:t>Menu</a:t>
            </a:r>
            <a:endParaRPr lang="he-IL" sz="24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3159160"/>
            <a:ext cx="5928735" cy="523220"/>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Too...</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שולחן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he-IL" dirty="0">
                <a:hlinkClick r:id="rId6"/>
              </a:rPr>
              <a:t>https://mui.com/material-ui/customization/typography/</a:t>
            </a:r>
            <a:r>
              <a:rPr lang="he-IL" dirty="0"/>
              <a:t> </a:t>
            </a:r>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7083894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Menu</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spTree>
    <p:extLst>
      <p:ext uri="{BB962C8B-B14F-4D97-AF65-F5344CB8AC3E}">
        <p14:creationId xmlns:p14="http://schemas.microsoft.com/office/powerpoint/2010/main" val="454191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156845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199696" y="896645"/>
            <a:ext cx="4063011" cy="1006763"/>
          </a:xfrm>
          <a:effectLst>
            <a:outerShdw blurRad="50800" dist="38100" dir="2700000" algn="tl" rotWithShape="0">
              <a:prstClr val="black">
                <a:alpha val="40000"/>
              </a:prstClr>
            </a:outerShdw>
          </a:effectLst>
        </p:spPr>
        <p:txBody>
          <a:bodyPr>
            <a:normAutofit/>
          </a:bodyPr>
          <a:lstStyle/>
          <a:p>
            <a:pPr algn="ctr"/>
            <a:r>
              <a:rPr lang="he-IL" u="sng" dirty="0">
                <a:solidFill>
                  <a:srgbClr val="00B0FF"/>
                </a:solidFill>
                <a:latin typeface="Calibri Light" panose="020F0302020204030204" pitchFamily="34" charset="0"/>
                <a:cs typeface="Calibri Light" panose="020F0302020204030204" pitchFamily="34" charset="0"/>
              </a:rPr>
              <a:t>משימת </a:t>
            </a:r>
            <a:r>
              <a:rPr lang="en-US" u="sng" dirty="0">
                <a:solidFill>
                  <a:srgbClr val="00B0FF"/>
                </a:solidFill>
                <a:latin typeface="Calibri Light" panose="020F0302020204030204" pitchFamily="34" charset="0"/>
                <a:cs typeface="Calibri Light" panose="020F0302020204030204" pitchFamily="34" charset="0"/>
              </a:rPr>
              <a:t>Menu</a:t>
            </a:r>
            <a:endParaRPr lang="he-IL" u="sng" dirty="0">
              <a:solidFill>
                <a:srgbClr val="00B0FF"/>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4367814" y="0"/>
            <a:ext cx="78241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4656084" y="343387"/>
            <a:ext cx="7336220" cy="6171226"/>
          </a:xfrm>
          <a:effectLst/>
        </p:spPr>
        <p:txBody>
          <a:bodyPr anchor="ctr">
            <a:normAutofit/>
          </a:bodyPr>
          <a:lstStyle/>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כותרת משנה</a:t>
            </a:r>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הערה...</a:t>
            </a:r>
          </a:p>
        </p:txBody>
      </p:sp>
      <p:pic>
        <p:nvPicPr>
          <p:cNvPr id="7" name="גרפיקה 6" descr="לוח עם פריטים מסומנים ב- v קו מיתאר">
            <a:extLst>
              <a:ext uri="{FF2B5EF4-FFF2-40B4-BE49-F238E27FC236}">
                <a16:creationId xmlns:a16="http://schemas.microsoft.com/office/drawing/2014/main" id="{FFF67475-B9CF-90F2-6EA8-2F92C9671F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66" y="1975945"/>
            <a:ext cx="4384780" cy="4384780"/>
          </a:xfrm>
          <a:prstGeom prst="rect">
            <a:avLst/>
          </a:prstGeom>
        </p:spPr>
      </p:pic>
    </p:spTree>
    <p:extLst>
      <p:ext uri="{BB962C8B-B14F-4D97-AF65-F5344CB8AC3E}">
        <p14:creationId xmlns:p14="http://schemas.microsoft.com/office/powerpoint/2010/main" val="26455162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9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510AFFB1-2211-AA18-FA70-4FB80E614653}"/>
              </a:ext>
            </a:extLst>
          </p:cNvPr>
          <p:cNvGrpSpPr/>
          <p:nvPr/>
        </p:nvGrpSpPr>
        <p:grpSpPr>
          <a:xfrm>
            <a:off x="1160015" y="1728926"/>
            <a:ext cx="9871969" cy="3400148"/>
            <a:chOff x="1160015" y="1728926"/>
            <a:chExt cx="9871969" cy="3400148"/>
          </a:xfrm>
        </p:grpSpPr>
        <p:sp>
          <p:nvSpPr>
            <p:cNvPr id="4" name="מלבן 3">
              <a:extLst>
                <a:ext uri="{FF2B5EF4-FFF2-40B4-BE49-F238E27FC236}">
                  <a16:creationId xmlns:a16="http://schemas.microsoft.com/office/drawing/2014/main" id="{3365C120-3F3F-9CCD-79B1-7EF5D40FB7E3}"/>
                </a:ext>
              </a:extLst>
            </p:cNvPr>
            <p:cNvSpPr/>
            <p:nvPr/>
          </p:nvSpPr>
          <p:spPr>
            <a:xfrm>
              <a:off x="1160015" y="1728926"/>
              <a:ext cx="9871969" cy="3400148"/>
            </a:xfrm>
            <a:prstGeom prst="rect">
              <a:avLst/>
            </a:prstGeom>
            <a:solidFill>
              <a:schemeClr val="tx1"/>
            </a:solid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dirty="0"/>
            </a:p>
          </p:txBody>
        </p:sp>
        <p:sp>
          <p:nvSpPr>
            <p:cNvPr id="5" name="מלבן 4">
              <a:extLst>
                <a:ext uri="{FF2B5EF4-FFF2-40B4-BE49-F238E27FC236}">
                  <a16:creationId xmlns:a16="http://schemas.microsoft.com/office/drawing/2014/main" id="{E075CF0C-26C5-465E-E1E4-06B54AB98D3D}"/>
                </a:ext>
              </a:extLst>
            </p:cNvPr>
            <p:cNvSpPr/>
            <p:nvPr/>
          </p:nvSpPr>
          <p:spPr>
            <a:xfrm>
              <a:off x="1434842" y="1976239"/>
              <a:ext cx="9333122" cy="2892246"/>
            </a:xfrm>
            <a:prstGeom prst="rect">
              <a:avLst/>
            </a:prstGeom>
            <a:blipFill dpi="0" rotWithShape="1">
              <a:blip r:embed="rId4">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rcRect/>
              <a:stretch>
                <a:fillRect t="1" r="-5198" b="-3078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כותרת 1">
            <a:extLst>
              <a:ext uri="{FF2B5EF4-FFF2-40B4-BE49-F238E27FC236}">
                <a16:creationId xmlns:a16="http://schemas.microsoft.com/office/drawing/2014/main" id="{4AEFD691-0FE5-45A7-C16F-AAF266313116}"/>
              </a:ext>
            </a:extLst>
          </p:cNvPr>
          <p:cNvSpPr>
            <a:spLocks noGrp="1"/>
          </p:cNvSpPr>
          <p:nvPr>
            <p:ph type="title"/>
          </p:nvPr>
        </p:nvSpPr>
        <p:spPr>
          <a:xfrm>
            <a:off x="1704782" y="2165007"/>
            <a:ext cx="8831116" cy="1126836"/>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Form &amp; Inputs</a:t>
            </a:r>
            <a:endParaRPr lang="he-IL" sz="6600" dirty="0">
              <a:solidFill>
                <a:srgbClr val="00B0FF"/>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BC2D5BD-9680-C1F1-7CFD-45ADCA76E018}"/>
              </a:ext>
            </a:extLst>
          </p:cNvPr>
          <p:cNvSpPr>
            <a:spLocks noGrp="1"/>
          </p:cNvSpPr>
          <p:nvPr>
            <p:ph idx="1"/>
          </p:nvPr>
        </p:nvSpPr>
        <p:spPr>
          <a:xfrm>
            <a:off x="1704781" y="3291844"/>
            <a:ext cx="8831117" cy="1315604"/>
          </a:xfrm>
          <a:effectLst>
            <a:outerShdw blurRad="50800" dist="38100" dir="2700000" algn="tl" rotWithShape="0">
              <a:prstClr val="black">
                <a:alpha val="40000"/>
              </a:prstClr>
            </a:outerShdw>
          </a:effectLst>
        </p:spPr>
        <p:txBody>
          <a:bodyPr/>
          <a:lstStyle/>
          <a:p>
            <a:pPr marL="0" indent="0" algn="l">
              <a:buNone/>
            </a:pPr>
            <a:r>
              <a:rPr lang="en-US" dirty="0">
                <a:solidFill>
                  <a:schemeClr val="bg1"/>
                </a:solidFill>
                <a:latin typeface="Calibri Light" panose="020F0302020204030204" pitchFamily="34" charset="0"/>
                <a:cs typeface="Calibri Light" panose="020F0302020204030204" pitchFamily="34" charset="0"/>
              </a:rPr>
              <a:t>Form &amp; Inputs …</a:t>
            </a:r>
            <a:endParaRPr lang="he-IL" dirty="0">
              <a:latin typeface="Calibri Light" panose="020F0302020204030204" pitchFamily="34" charset="0"/>
              <a:cs typeface="Calibri Light" panose="020F0302020204030204" pitchFamily="34" charset="0"/>
            </a:endParaRPr>
          </a:p>
        </p:txBody>
      </p:sp>
      <p:grpSp>
        <p:nvGrpSpPr>
          <p:cNvPr id="7" name="קבוצה 6">
            <a:extLst>
              <a:ext uri="{FF2B5EF4-FFF2-40B4-BE49-F238E27FC236}">
                <a16:creationId xmlns:a16="http://schemas.microsoft.com/office/drawing/2014/main" id="{63A85FDC-97BF-137B-0D96-5D415CCD56F6}"/>
              </a:ext>
            </a:extLst>
          </p:cNvPr>
          <p:cNvGrpSpPr/>
          <p:nvPr/>
        </p:nvGrpSpPr>
        <p:grpSpPr>
          <a:xfrm>
            <a:off x="147201" y="6268518"/>
            <a:ext cx="444056" cy="435451"/>
            <a:chOff x="2295597" y="5371873"/>
            <a:chExt cx="444056" cy="435451"/>
          </a:xfrm>
        </p:grpSpPr>
        <p:sp>
          <p:nvSpPr>
            <p:cNvPr id="8" name="מלבן 7">
              <a:extLst>
                <a:ext uri="{FF2B5EF4-FFF2-40B4-BE49-F238E27FC236}">
                  <a16:creationId xmlns:a16="http://schemas.microsoft.com/office/drawing/2014/main" id="{4C7DA57A-D20E-B744-02C6-8FEE4E1C38B2}"/>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9" name="גרפיקה 2" descr="תו ^ כלפי מעלה קו מיתאר">
              <a:hlinkClick r:id="rId5" action="ppaction://hlinksldjump"/>
              <a:extLst>
                <a:ext uri="{FF2B5EF4-FFF2-40B4-BE49-F238E27FC236}">
                  <a16:creationId xmlns:a16="http://schemas.microsoft.com/office/drawing/2014/main" id="{CC68D1D6-F922-A39C-338C-7B5918226934}"/>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688120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0" ty="0" sx="60000" sy="60000" flip="none" algn="tl"/>
        </a:blipFill>
        <a:effectLst/>
      </p:bgPr>
    </p:bg>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93432182-E413-75A6-3158-99263BF73EDE}"/>
              </a:ext>
            </a:extLst>
          </p:cNvPr>
          <p:cNvPicPr>
            <a:picLocks noGrp="1" noChangeAspect="1"/>
          </p:cNvPicPr>
          <p:nvPr>
            <p:ph idx="1"/>
          </p:nvPr>
        </p:nvPicPr>
        <p:blipFill>
          <a:blip r:embed="rId4"/>
          <a:stretch>
            <a:fillRect/>
          </a:stretch>
        </p:blipFill>
        <p:spPr>
          <a:xfrm>
            <a:off x="2018868" y="3239876"/>
            <a:ext cx="7997502" cy="2366260"/>
          </a:xfrm>
        </p:spPr>
      </p:pic>
      <p:sp>
        <p:nvSpPr>
          <p:cNvPr id="7" name="תיבת טקסט 6">
            <a:extLst>
              <a:ext uri="{FF2B5EF4-FFF2-40B4-BE49-F238E27FC236}">
                <a16:creationId xmlns:a16="http://schemas.microsoft.com/office/drawing/2014/main" id="{667B519B-134C-AEC9-204E-17A6919BD291}"/>
              </a:ext>
            </a:extLst>
          </p:cNvPr>
          <p:cNvSpPr txBox="1"/>
          <p:nvPr/>
        </p:nvSpPr>
        <p:spPr>
          <a:xfrm>
            <a:off x="97654" y="1347308"/>
            <a:ext cx="12094346" cy="1200329"/>
          </a:xfrm>
          <a:prstGeom prst="rect">
            <a:avLst/>
          </a:prstGeom>
          <a:noFill/>
          <a:effectLst>
            <a:outerShdw blurRad="50800" dist="38100" dir="2700000" algn="tl" rotWithShape="0">
              <a:prstClr val="black">
                <a:alpha val="40000"/>
              </a:prstClr>
            </a:outerShdw>
          </a:effectLst>
        </p:spPr>
        <p:txBody>
          <a:bodyPr wrap="square">
            <a:spAutoFit/>
          </a:bodyPr>
          <a:lstStyle/>
          <a:p>
            <a:pPr algn="ctr" rtl="0"/>
            <a:r>
              <a:rPr lang="en-US" sz="7200" u="sng" dirty="0">
                <a:solidFill>
                  <a:schemeClr val="bg1"/>
                </a:solidFill>
                <a:latin typeface="almoniNeue"/>
              </a:rPr>
              <a:t>MUI Snippets</a:t>
            </a:r>
            <a:endParaRPr lang="he-IL" sz="7200" u="sng" dirty="0">
              <a:solidFill>
                <a:schemeClr val="bg1"/>
              </a:solidFill>
            </a:endParaRPr>
          </a:p>
        </p:txBody>
      </p:sp>
      <p:sp>
        <p:nvSpPr>
          <p:cNvPr id="9" name="תיבת טקסט 8">
            <a:extLst>
              <a:ext uri="{FF2B5EF4-FFF2-40B4-BE49-F238E27FC236}">
                <a16:creationId xmlns:a16="http://schemas.microsoft.com/office/drawing/2014/main" id="{B20C55EB-BA0C-68FA-4644-722D2D78B90F}"/>
              </a:ext>
            </a:extLst>
          </p:cNvPr>
          <p:cNvSpPr txBox="1"/>
          <p:nvPr/>
        </p:nvSpPr>
        <p:spPr>
          <a:xfrm>
            <a:off x="-78381" y="2602218"/>
            <a:ext cx="12192000" cy="461665"/>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he-IL" sz="2400" dirty="0">
                <a:solidFill>
                  <a:schemeClr val="bg1"/>
                </a:solidFill>
                <a:latin typeface="almoniNeue"/>
              </a:rPr>
              <a:t>תוסף שיעזור לנו בעבודה עם </a:t>
            </a:r>
            <a:r>
              <a:rPr lang="en-US" sz="2400" dirty="0">
                <a:solidFill>
                  <a:schemeClr val="bg1"/>
                </a:solidFill>
                <a:latin typeface="almoniNeue"/>
              </a:rPr>
              <a:t>MUI</a:t>
            </a:r>
            <a:r>
              <a:rPr lang="he-IL" sz="2400" dirty="0">
                <a:solidFill>
                  <a:schemeClr val="bg1"/>
                </a:solidFill>
                <a:latin typeface="almoniNeue"/>
              </a:rPr>
              <a:t> בסביבת העבודה של </a:t>
            </a:r>
            <a:r>
              <a:rPr lang="en-US" sz="2400" dirty="0">
                <a:solidFill>
                  <a:schemeClr val="bg1"/>
                </a:solidFill>
                <a:latin typeface="almoniNeue"/>
              </a:rPr>
              <a:t>vscode</a:t>
            </a:r>
            <a:endParaRPr lang="he-IL" sz="2400" dirty="0">
              <a:solidFill>
                <a:schemeClr val="bg1"/>
              </a:solidFill>
            </a:endParaRPr>
          </a:p>
        </p:txBody>
      </p:sp>
      <p:sp>
        <p:nvSpPr>
          <p:cNvPr id="10" name="מלבן 9">
            <a:extLst>
              <a:ext uri="{FF2B5EF4-FFF2-40B4-BE49-F238E27FC236}">
                <a16:creationId xmlns:a16="http://schemas.microsoft.com/office/drawing/2014/main" id="{01161E93-7F7B-62F9-F1AB-B0CE615D6DBA}"/>
              </a:ext>
            </a:extLst>
          </p:cNvPr>
          <p:cNvSpPr/>
          <p:nvPr/>
        </p:nvSpPr>
        <p:spPr>
          <a:xfrm>
            <a:off x="707624" y="681037"/>
            <a:ext cx="10776751" cy="5495926"/>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Tree>
    <p:extLst>
      <p:ext uri="{BB962C8B-B14F-4D97-AF65-F5344CB8AC3E}">
        <p14:creationId xmlns:p14="http://schemas.microsoft.com/office/powerpoint/2010/main" val="27279191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1006763"/>
          </a:xfrm>
          <a:effectLst>
            <a:outerShdw blurRad="50800" dist="38100" dir="2700000" algn="tl" rotWithShape="0">
              <a:prstClr val="black">
                <a:alpha val="40000"/>
              </a:prstClr>
            </a:outerShdw>
          </a:effectLst>
        </p:spPr>
        <p:txBody>
          <a:bodyPr>
            <a:normAutofit/>
          </a:bodyPr>
          <a:lstStyle/>
          <a:p>
            <a:pPr algn="ctr"/>
            <a:r>
              <a:rPr lang="he-IL" sz="5400" u="sng" dirty="0">
                <a:solidFill>
                  <a:srgbClr val="00B0FF"/>
                </a:solidFill>
                <a:latin typeface="Calibri Light" panose="020F0302020204030204" pitchFamily="34" charset="0"/>
                <a:cs typeface="Calibri Light" panose="020F0302020204030204" pitchFamily="34" charset="0"/>
              </a:rPr>
              <a:t>כותרת</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99128"/>
            <a:ext cx="4190259" cy="4950690"/>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כותרת משנה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דוגמה</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הערה...</a:t>
            </a:r>
          </a:p>
        </p:txBody>
      </p:sp>
    </p:spTree>
    <p:extLst>
      <p:ext uri="{BB962C8B-B14F-4D97-AF65-F5344CB8AC3E}">
        <p14:creationId xmlns:p14="http://schemas.microsoft.com/office/powerpoint/2010/main" val="1680563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156845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199696" y="896645"/>
            <a:ext cx="4063011" cy="1006763"/>
          </a:xfrm>
          <a:effectLst>
            <a:outerShdw blurRad="50800" dist="38100" dir="2700000" algn="tl" rotWithShape="0">
              <a:prstClr val="black">
                <a:alpha val="40000"/>
              </a:prstClr>
            </a:outerShdw>
          </a:effectLst>
        </p:spPr>
        <p:txBody>
          <a:bodyPr/>
          <a:lstStyle/>
          <a:p>
            <a:pPr algn="ctr"/>
            <a:r>
              <a:rPr lang="he-IL" u="sng" dirty="0">
                <a:solidFill>
                  <a:srgbClr val="00B0FF"/>
                </a:solidFill>
                <a:latin typeface="Calibri Light" panose="020F0302020204030204" pitchFamily="34" charset="0"/>
                <a:cs typeface="Calibri Light" panose="020F0302020204030204" pitchFamily="34" charset="0"/>
              </a:rPr>
              <a:t>משימת </a:t>
            </a:r>
            <a:r>
              <a:rPr lang="en-US" u="sng" dirty="0">
                <a:solidFill>
                  <a:srgbClr val="00B0FF"/>
                </a:solidFill>
                <a:latin typeface="Calibri Light" panose="020F0302020204030204" pitchFamily="34" charset="0"/>
                <a:cs typeface="Calibri Light" panose="020F0302020204030204" pitchFamily="34" charset="0"/>
              </a:rPr>
              <a:t>Media</a:t>
            </a:r>
            <a:endParaRPr lang="he-IL" u="sng" dirty="0">
              <a:solidFill>
                <a:srgbClr val="00B0FF"/>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4367814" y="0"/>
            <a:ext cx="78241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4656084" y="343387"/>
            <a:ext cx="7336220" cy="6171226"/>
          </a:xfrm>
          <a:effectLst/>
        </p:spPr>
        <p:txBody>
          <a:bodyPr anchor="ctr">
            <a:normAutofit/>
          </a:bodyPr>
          <a:lstStyle/>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כותרת משנה</a:t>
            </a:r>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הערה...</a:t>
            </a:r>
          </a:p>
        </p:txBody>
      </p:sp>
      <p:pic>
        <p:nvPicPr>
          <p:cNvPr id="7" name="גרפיקה 6" descr="לוח עם פריטים מסומנים ב- v קו מיתאר">
            <a:extLst>
              <a:ext uri="{FF2B5EF4-FFF2-40B4-BE49-F238E27FC236}">
                <a16:creationId xmlns:a16="http://schemas.microsoft.com/office/drawing/2014/main" id="{FFF67475-B9CF-90F2-6EA8-2F92C9671F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66" y="1975945"/>
            <a:ext cx="4384780" cy="4384780"/>
          </a:xfrm>
          <a:prstGeom prst="rect">
            <a:avLst/>
          </a:prstGeom>
        </p:spPr>
      </p:pic>
    </p:spTree>
    <p:extLst>
      <p:ext uri="{BB962C8B-B14F-4D97-AF65-F5344CB8AC3E}">
        <p14:creationId xmlns:p14="http://schemas.microsoft.com/office/powerpoint/2010/main" val="24260726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9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510AFFB1-2211-AA18-FA70-4FB80E614653}"/>
              </a:ext>
            </a:extLst>
          </p:cNvPr>
          <p:cNvGrpSpPr/>
          <p:nvPr/>
        </p:nvGrpSpPr>
        <p:grpSpPr>
          <a:xfrm>
            <a:off x="1160015" y="1728926"/>
            <a:ext cx="9871969" cy="3400148"/>
            <a:chOff x="1160015" y="1728926"/>
            <a:chExt cx="9871969" cy="3400148"/>
          </a:xfrm>
        </p:grpSpPr>
        <p:sp>
          <p:nvSpPr>
            <p:cNvPr id="4" name="מלבן 3">
              <a:extLst>
                <a:ext uri="{FF2B5EF4-FFF2-40B4-BE49-F238E27FC236}">
                  <a16:creationId xmlns:a16="http://schemas.microsoft.com/office/drawing/2014/main" id="{3365C120-3F3F-9CCD-79B1-7EF5D40FB7E3}"/>
                </a:ext>
              </a:extLst>
            </p:cNvPr>
            <p:cNvSpPr/>
            <p:nvPr/>
          </p:nvSpPr>
          <p:spPr>
            <a:xfrm>
              <a:off x="1160015" y="1728926"/>
              <a:ext cx="9871969" cy="3400148"/>
            </a:xfrm>
            <a:prstGeom prst="rect">
              <a:avLst/>
            </a:prstGeom>
            <a:solidFill>
              <a:schemeClr val="tx1"/>
            </a:solid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dirty="0"/>
            </a:p>
          </p:txBody>
        </p:sp>
        <p:sp>
          <p:nvSpPr>
            <p:cNvPr id="5" name="מלבן 4">
              <a:extLst>
                <a:ext uri="{FF2B5EF4-FFF2-40B4-BE49-F238E27FC236}">
                  <a16:creationId xmlns:a16="http://schemas.microsoft.com/office/drawing/2014/main" id="{E075CF0C-26C5-465E-E1E4-06B54AB98D3D}"/>
                </a:ext>
              </a:extLst>
            </p:cNvPr>
            <p:cNvSpPr/>
            <p:nvPr/>
          </p:nvSpPr>
          <p:spPr>
            <a:xfrm>
              <a:off x="1434842" y="1976239"/>
              <a:ext cx="9333122" cy="2892246"/>
            </a:xfrm>
            <a:prstGeom prst="rect">
              <a:avLst/>
            </a:prstGeom>
            <a:blipFill dpi="0" rotWithShape="1">
              <a:blip r:embed="rId4">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rcRect/>
              <a:stretch>
                <a:fillRect t="1" r="-5198" b="-3078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כותרת 1">
            <a:extLst>
              <a:ext uri="{FF2B5EF4-FFF2-40B4-BE49-F238E27FC236}">
                <a16:creationId xmlns:a16="http://schemas.microsoft.com/office/drawing/2014/main" id="{4AEFD691-0FE5-45A7-C16F-AAF266313116}"/>
              </a:ext>
            </a:extLst>
          </p:cNvPr>
          <p:cNvSpPr>
            <a:spLocks noGrp="1"/>
          </p:cNvSpPr>
          <p:nvPr>
            <p:ph type="title"/>
          </p:nvPr>
        </p:nvSpPr>
        <p:spPr>
          <a:xfrm>
            <a:off x="1704782" y="2165007"/>
            <a:ext cx="8831116" cy="1126836"/>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MUI THEMES</a:t>
            </a:r>
            <a:endParaRPr lang="he-IL" sz="6600" dirty="0">
              <a:solidFill>
                <a:srgbClr val="00B0FF"/>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BC2D5BD-9680-C1F1-7CFD-45ADCA76E018}"/>
              </a:ext>
            </a:extLst>
          </p:cNvPr>
          <p:cNvSpPr>
            <a:spLocks noGrp="1"/>
          </p:cNvSpPr>
          <p:nvPr>
            <p:ph idx="1"/>
          </p:nvPr>
        </p:nvSpPr>
        <p:spPr>
          <a:xfrm>
            <a:off x="1704781" y="3291844"/>
            <a:ext cx="8831117" cy="1315604"/>
          </a:xfrm>
          <a:effectLst>
            <a:outerShdw blurRad="50800" dist="38100" dir="2700000" algn="tl" rotWithShape="0">
              <a:prstClr val="black">
                <a:alpha val="40000"/>
              </a:prstClr>
            </a:outerShdw>
          </a:effectLst>
        </p:spPr>
        <p:txBody>
          <a:bodyPr/>
          <a:lstStyle/>
          <a:p>
            <a:pPr marL="0" indent="0" algn="l">
              <a:buNone/>
            </a:pPr>
            <a:r>
              <a:rPr lang="en-US" dirty="0">
                <a:solidFill>
                  <a:schemeClr val="bg1"/>
                </a:solidFill>
                <a:latin typeface="Calibri Light" panose="020F0302020204030204" pitchFamily="34" charset="0"/>
                <a:cs typeface="Calibri Light" panose="020F0302020204030204" pitchFamily="34" charset="0"/>
              </a:rPr>
              <a:t>Form &amp; Inputs …</a:t>
            </a:r>
            <a:endParaRPr lang="he-IL" dirty="0">
              <a:latin typeface="Calibri Light" panose="020F0302020204030204" pitchFamily="34" charset="0"/>
              <a:cs typeface="Calibri Light" panose="020F0302020204030204" pitchFamily="34" charset="0"/>
            </a:endParaRPr>
          </a:p>
        </p:txBody>
      </p:sp>
      <p:grpSp>
        <p:nvGrpSpPr>
          <p:cNvPr id="7" name="קבוצה 6">
            <a:extLst>
              <a:ext uri="{FF2B5EF4-FFF2-40B4-BE49-F238E27FC236}">
                <a16:creationId xmlns:a16="http://schemas.microsoft.com/office/drawing/2014/main" id="{63A85FDC-97BF-137B-0D96-5D415CCD56F6}"/>
              </a:ext>
            </a:extLst>
          </p:cNvPr>
          <p:cNvGrpSpPr/>
          <p:nvPr/>
        </p:nvGrpSpPr>
        <p:grpSpPr>
          <a:xfrm>
            <a:off x="147201" y="6268518"/>
            <a:ext cx="444056" cy="435451"/>
            <a:chOff x="2295597" y="5371873"/>
            <a:chExt cx="444056" cy="435451"/>
          </a:xfrm>
        </p:grpSpPr>
        <p:sp>
          <p:nvSpPr>
            <p:cNvPr id="8" name="מלבן 7">
              <a:extLst>
                <a:ext uri="{FF2B5EF4-FFF2-40B4-BE49-F238E27FC236}">
                  <a16:creationId xmlns:a16="http://schemas.microsoft.com/office/drawing/2014/main" id="{4C7DA57A-D20E-B744-02C6-8FEE4E1C38B2}"/>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9" name="גרפיקה 2" descr="תו ^ כלפי מעלה קו מיתאר">
              <a:hlinkClick r:id="rId5" action="ppaction://hlinksldjump"/>
              <a:extLst>
                <a:ext uri="{FF2B5EF4-FFF2-40B4-BE49-F238E27FC236}">
                  <a16:creationId xmlns:a16="http://schemas.microsoft.com/office/drawing/2014/main" id="{CC68D1D6-F922-A39C-338C-7B5918226934}"/>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
        <p:nvSpPr>
          <p:cNvPr id="11" name="תיבת טקסט 10">
            <a:extLst>
              <a:ext uri="{FF2B5EF4-FFF2-40B4-BE49-F238E27FC236}">
                <a16:creationId xmlns:a16="http://schemas.microsoft.com/office/drawing/2014/main" id="{FEECB68B-E0B5-5A40-F931-91B1BDA8D9E6}"/>
              </a:ext>
            </a:extLst>
          </p:cNvPr>
          <p:cNvSpPr txBox="1"/>
          <p:nvPr/>
        </p:nvSpPr>
        <p:spPr>
          <a:xfrm>
            <a:off x="1434842" y="4273380"/>
            <a:ext cx="9322316" cy="369332"/>
          </a:xfrm>
          <a:prstGeom prst="rect">
            <a:avLst/>
          </a:prstGeom>
          <a:noFill/>
        </p:spPr>
        <p:txBody>
          <a:bodyPr wrap="square">
            <a:spAutoFit/>
          </a:bodyPr>
          <a:lstStyle/>
          <a:p>
            <a:pPr algn="ctr"/>
            <a:r>
              <a:rPr lang="he-IL" dirty="0">
                <a:hlinkClick r:id="rId6"/>
              </a:rPr>
              <a:t>https://mui.com/material-ui/customization/theming/</a:t>
            </a:r>
            <a:r>
              <a:rPr lang="he-IL" dirty="0"/>
              <a:t> </a:t>
            </a:r>
          </a:p>
        </p:txBody>
      </p:sp>
    </p:spTree>
    <p:extLst>
      <p:ext uri="{BB962C8B-B14F-4D97-AF65-F5344CB8AC3E}">
        <p14:creationId xmlns:p14="http://schemas.microsoft.com/office/powerpoint/2010/main" val="2610637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156845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199696" y="896645"/>
            <a:ext cx="4063011" cy="1006763"/>
          </a:xfrm>
          <a:effectLst>
            <a:outerShdw blurRad="50800" dist="38100" dir="2700000" algn="tl" rotWithShape="0">
              <a:prstClr val="black">
                <a:alpha val="40000"/>
              </a:prstClr>
            </a:outerShdw>
          </a:effectLst>
        </p:spPr>
        <p:txBody>
          <a:bodyPr>
            <a:normAutofit fontScale="90000"/>
          </a:bodyPr>
          <a:lstStyle/>
          <a:p>
            <a:pPr algn="ctr"/>
            <a:r>
              <a:rPr lang="he-IL" u="sng" dirty="0">
                <a:solidFill>
                  <a:srgbClr val="00B0FF"/>
                </a:solidFill>
                <a:latin typeface="Calibri Light" panose="020F0302020204030204" pitchFamily="34" charset="0"/>
                <a:cs typeface="Calibri Light" panose="020F0302020204030204" pitchFamily="34" charset="0"/>
              </a:rPr>
              <a:t>משימת </a:t>
            </a:r>
            <a:r>
              <a:rPr lang="en-US" u="sng" dirty="0">
                <a:solidFill>
                  <a:srgbClr val="00B0FF"/>
                </a:solidFill>
                <a:latin typeface="Calibri Light" panose="020F0302020204030204" pitchFamily="34" charset="0"/>
                <a:cs typeface="Calibri Light" panose="020F0302020204030204" pitchFamily="34" charset="0"/>
              </a:rPr>
              <a:t>Bottom Navigation</a:t>
            </a:r>
            <a:endParaRPr lang="he-IL" u="sng" dirty="0">
              <a:solidFill>
                <a:srgbClr val="00B0FF"/>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4367814" y="0"/>
            <a:ext cx="78241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4656084" y="343387"/>
            <a:ext cx="7336220" cy="6171226"/>
          </a:xfrm>
          <a:effectLst/>
        </p:spPr>
        <p:txBody>
          <a:bodyPr anchor="ctr">
            <a:normAutofit/>
          </a:bodyPr>
          <a:lstStyle/>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כותרת משנה</a:t>
            </a:r>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הערה...</a:t>
            </a:r>
          </a:p>
        </p:txBody>
      </p:sp>
      <p:pic>
        <p:nvPicPr>
          <p:cNvPr id="7" name="גרפיקה 6" descr="לוח עם פריטים מסומנים ב- v קו מיתאר">
            <a:extLst>
              <a:ext uri="{FF2B5EF4-FFF2-40B4-BE49-F238E27FC236}">
                <a16:creationId xmlns:a16="http://schemas.microsoft.com/office/drawing/2014/main" id="{FFF67475-B9CF-90F2-6EA8-2F92C9671F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66" y="1975945"/>
            <a:ext cx="4384780" cy="4384780"/>
          </a:xfrm>
          <a:prstGeom prst="rect">
            <a:avLst/>
          </a:prstGeom>
        </p:spPr>
      </p:pic>
    </p:spTree>
    <p:extLst>
      <p:ext uri="{BB962C8B-B14F-4D97-AF65-F5344CB8AC3E}">
        <p14:creationId xmlns:p14="http://schemas.microsoft.com/office/powerpoint/2010/main" val="266731571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25490</TotalTime>
  <Words>4474</Words>
  <Application>Microsoft Office PowerPoint</Application>
  <PresentationFormat>מסך רחב</PresentationFormat>
  <Paragraphs>557</Paragraphs>
  <Slides>93</Slides>
  <Notes>0</Notes>
  <HiddenSlides>0</HiddenSlides>
  <MMClips>0</MMClips>
  <ScaleCrop>false</ScaleCrop>
  <HeadingPairs>
    <vt:vector size="4" baseType="variant">
      <vt:variant>
        <vt:lpstr>ערכת נושא</vt:lpstr>
      </vt:variant>
      <vt:variant>
        <vt:i4>1</vt:i4>
      </vt:variant>
      <vt:variant>
        <vt:lpstr>כותרות שקופיות</vt:lpstr>
      </vt:variant>
      <vt:variant>
        <vt:i4>93</vt:i4>
      </vt:variant>
    </vt:vector>
  </HeadingPairs>
  <TitlesOfParts>
    <vt:vector size="94" baseType="lpstr">
      <vt:lpstr>ערכת נושא Office</vt:lpstr>
      <vt:lpstr>מצגת של PowerPoint‏</vt:lpstr>
      <vt:lpstr>תוכן עניינים </vt:lpstr>
      <vt:lpstr>מצגת של PowerPoint‏</vt:lpstr>
      <vt:lpstr>Benefits</vt:lpstr>
      <vt:lpstr>Installation</vt:lpstr>
      <vt:lpstr>Adding Roboto Fonts</vt:lpstr>
      <vt:lpstr>Index.js</vt:lpstr>
      <vt:lpstr>Index.css</vt:lpstr>
      <vt:lpstr>מצגת של PowerPoint‏</vt:lpstr>
      <vt:lpstr>Components</vt:lpstr>
      <vt:lpstr>Data Display</vt:lpstr>
      <vt:lpstr>Typography</vt:lpstr>
      <vt:lpstr>Typography</vt:lpstr>
      <vt:lpstr>variant</vt:lpstr>
      <vt:lpstr>component attribute</vt:lpstr>
      <vt:lpstr>Font width</vt:lpstr>
      <vt:lpstr>Font colors</vt:lpstr>
      <vt:lpstr>align</vt:lpstr>
      <vt:lpstr>noWrap</vt:lpstr>
      <vt:lpstr>התוצאה בדפדפן</vt:lpstr>
      <vt:lpstr>sx</vt:lpstr>
      <vt:lpstr>sx prop</vt:lpstr>
      <vt:lpstr>Divider</vt:lpstr>
      <vt:lpstr>Regular &amp; light</vt:lpstr>
      <vt:lpstr>Vertical Divider</vt:lpstr>
      <vt:lpstr>textAlign</vt:lpstr>
      <vt:lpstr>התוצאה בדפדפן</vt:lpstr>
      <vt:lpstr>Button</vt:lpstr>
      <vt:lpstr>variant &amp; disabled</vt:lpstr>
      <vt:lpstr>color</vt:lpstr>
      <vt:lpstr>size</vt:lpstr>
      <vt:lpstr>Button with Icon</vt:lpstr>
      <vt:lpstr>IconButton</vt:lpstr>
      <vt:lpstr>Cards</vt:lpstr>
      <vt:lpstr>Card Header</vt:lpstr>
      <vt:lpstr>square &amp; raised</vt:lpstr>
      <vt:lpstr>outlined</vt:lpstr>
      <vt:lpstr>CardContent</vt:lpstr>
      <vt:lpstr>CardActionArea </vt:lpstr>
      <vt:lpstr>CardMedia </vt:lpstr>
      <vt:lpstr>CardMedia </vt:lpstr>
      <vt:lpstr>משימת Card</vt:lpstr>
      <vt:lpstr>List</vt:lpstr>
      <vt:lpstr>List &amp; ListItem</vt:lpstr>
      <vt:lpstr>disablePadding</vt:lpstr>
      <vt:lpstr>dense</vt:lpstr>
      <vt:lpstr>ListSubheader</vt:lpstr>
      <vt:lpstr>divider</vt:lpstr>
      <vt:lpstr>ListItemButton</vt:lpstr>
      <vt:lpstr>Passing Events</vt:lpstr>
      <vt:lpstr>ListItemIcon</vt:lpstr>
      <vt:lpstr>ListItemAvatar</vt:lpstr>
      <vt:lpstr>Dialog</vt:lpstr>
      <vt:lpstr>ListItemAvatar</vt:lpstr>
      <vt:lpstr>Progress</vt:lpstr>
      <vt:lpstr>Alert</vt:lpstr>
      <vt:lpstr>Snackbar</vt:lpstr>
      <vt:lpstr>Basic Snackbar</vt:lpstr>
      <vt:lpstr>Layout</vt:lpstr>
      <vt:lpstr>Box</vt:lpstr>
      <vt:lpstr>Box</vt:lpstr>
      <vt:lpstr>Container</vt:lpstr>
      <vt:lpstr>container</vt:lpstr>
      <vt:lpstr>Stack</vt:lpstr>
      <vt:lpstr>Stack</vt:lpstr>
      <vt:lpstr>Stack &amp; divider</vt:lpstr>
      <vt:lpstr>Grid</vt:lpstr>
      <vt:lpstr>Grid Layout</vt:lpstr>
      <vt:lpstr>Responsive Grid</vt:lpstr>
      <vt:lpstr>Measurement Screen Units</vt:lpstr>
      <vt:lpstr>Grid Spacing</vt:lpstr>
      <vt:lpstr>Grid direction</vt:lpstr>
      <vt:lpstr>Justify-content</vt:lpstr>
      <vt:lpstr>Align-items</vt:lpstr>
      <vt:lpstr>משימת Layout</vt:lpstr>
      <vt:lpstr>Navigation</vt:lpstr>
      <vt:lpstr>AppBar</vt:lpstr>
      <vt:lpstr>AppBar</vt:lpstr>
      <vt:lpstr>ToolBar</vt:lpstr>
      <vt:lpstr>Bottom Navigation</vt:lpstr>
      <vt:lpstr>Bottom Navigation</vt:lpstr>
      <vt:lpstr>התוצאה בדפדפן:</vt:lpstr>
      <vt:lpstr>showLabels</vt:lpstr>
      <vt:lpstr>התוצאה בדפדפן:</vt:lpstr>
      <vt:lpstr>משימת navigation</vt:lpstr>
      <vt:lpstr>Menu</vt:lpstr>
      <vt:lpstr>Menu</vt:lpstr>
      <vt:lpstr>משימת Menu</vt:lpstr>
      <vt:lpstr>Form &amp; Inputs</vt:lpstr>
      <vt:lpstr>כותרת</vt:lpstr>
      <vt:lpstr>משימת Media</vt:lpstr>
      <vt:lpstr>MUI THEMES</vt:lpstr>
      <vt:lpstr>משימת Bottom Navigation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דוד יכין</dc:creator>
  <cp:lastModifiedBy>דוד יכין</cp:lastModifiedBy>
  <cp:revision>53</cp:revision>
  <cp:lastPrinted>2023-01-05T08:28:25Z</cp:lastPrinted>
  <dcterms:created xsi:type="dcterms:W3CDTF">2022-11-13T11:57:22Z</dcterms:created>
  <dcterms:modified xsi:type="dcterms:W3CDTF">2023-02-01T12:52:45Z</dcterms:modified>
</cp:coreProperties>
</file>